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342" r:id="rId5"/>
    <p:sldId id="356" r:id="rId6"/>
    <p:sldId id="347" r:id="rId7"/>
    <p:sldId id="358" r:id="rId8"/>
    <p:sldId id="359" r:id="rId9"/>
    <p:sldId id="360" r:id="rId10"/>
    <p:sldId id="361" r:id="rId11"/>
    <p:sldId id="362" r:id="rId12"/>
    <p:sldId id="363" r:id="rId13"/>
    <p:sldId id="364" r:id="rId14"/>
    <p:sldId id="365" r:id="rId15"/>
    <p:sldId id="353" r:id="rId16"/>
    <p:sldId id="318" r:id="rId1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5620"/>
    <a:srgbClr val="00B050"/>
    <a:srgbClr val="6D6E71"/>
    <a:srgbClr val="E31837"/>
    <a:srgbClr val="F3901D"/>
    <a:srgbClr val="7C3520"/>
    <a:srgbClr val="FDBC5F"/>
    <a:srgbClr val="DC4128"/>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77" autoAdjust="0"/>
    <p:restoredTop sz="94567" autoAdjust="0"/>
  </p:normalViewPr>
  <p:slideViewPr>
    <p:cSldViewPr showGuides="1">
      <p:cViewPr varScale="1">
        <p:scale>
          <a:sx n="110" d="100"/>
          <a:sy n="110" d="100"/>
        </p:scale>
        <p:origin x="963" y="39"/>
      </p:cViewPr>
      <p:guideLst>
        <p:guide orient="horz" pos="2160"/>
        <p:guide pos="3840"/>
      </p:guideLst>
    </p:cSldViewPr>
  </p:slideViewPr>
  <p:notesTextViewPr>
    <p:cViewPr>
      <p:scale>
        <a:sx n="100" d="100"/>
        <a:sy n="100" d="100"/>
      </p:scale>
      <p:origin x="0" y="0"/>
    </p:cViewPr>
  </p:notesTextViewPr>
  <p:notesViewPr>
    <p:cSldViewPr showGuides="1">
      <p:cViewPr varScale="1">
        <p:scale>
          <a:sx n="80" d="100"/>
          <a:sy n="80" d="100"/>
        </p:scale>
        <p:origin x="-19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2F2C89-33D0-425F-BBEA-BF67D7A8C650}" type="doc">
      <dgm:prSet loTypeId="urn:microsoft.com/office/officeart/2005/8/layout/matrix2" loCatId="matrix" qsTypeId="urn:microsoft.com/office/officeart/2005/8/quickstyle/simple4" qsCatId="simple" csTypeId="urn:microsoft.com/office/officeart/2005/8/colors/colorful4" csCatId="colorful" phldr="1"/>
      <dgm:spPr/>
      <dgm:t>
        <a:bodyPr/>
        <a:lstStyle/>
        <a:p>
          <a:endParaRPr lang="es-MX"/>
        </a:p>
      </dgm:t>
    </dgm:pt>
    <dgm:pt modelId="{C042DC74-B87E-419F-BAE5-F8A3993F6B4B}">
      <dgm:prSet phldrT="[Text]"/>
      <dgm:spPr/>
      <dgm:t>
        <a:bodyPr/>
        <a:lstStyle/>
        <a:p>
          <a:r>
            <a:rPr lang="es-MX" dirty="0">
              <a:effectLst>
                <a:outerShdw blurRad="38100" dist="38100" dir="2700000" algn="tl">
                  <a:srgbClr val="000000">
                    <a:alpha val="43137"/>
                  </a:srgbClr>
                </a:outerShdw>
              </a:effectLst>
            </a:rPr>
            <a:t>Eficiente y rápido</a:t>
          </a:r>
        </a:p>
      </dgm:t>
    </dgm:pt>
    <dgm:pt modelId="{94676383-54FE-4319-BC1D-F269D64BB994}" type="parTrans" cxnId="{543B4394-4091-416C-91D1-CC7AB9A61338}">
      <dgm:prSet/>
      <dgm:spPr/>
      <dgm:t>
        <a:bodyPr/>
        <a:lstStyle/>
        <a:p>
          <a:endParaRPr lang="es-MX">
            <a:effectLst>
              <a:outerShdw blurRad="38100" dist="38100" dir="2700000" algn="tl">
                <a:srgbClr val="000000">
                  <a:alpha val="43137"/>
                </a:srgbClr>
              </a:outerShdw>
            </a:effectLst>
          </a:endParaRPr>
        </a:p>
      </dgm:t>
    </dgm:pt>
    <dgm:pt modelId="{6967998C-B926-4D8D-896E-DB554870640E}" type="sibTrans" cxnId="{543B4394-4091-416C-91D1-CC7AB9A61338}">
      <dgm:prSet/>
      <dgm:spPr/>
      <dgm:t>
        <a:bodyPr/>
        <a:lstStyle/>
        <a:p>
          <a:endParaRPr lang="es-MX">
            <a:effectLst>
              <a:outerShdw blurRad="38100" dist="38100" dir="2700000" algn="tl">
                <a:srgbClr val="000000">
                  <a:alpha val="43137"/>
                </a:srgbClr>
              </a:outerShdw>
            </a:effectLst>
          </a:endParaRPr>
        </a:p>
      </dgm:t>
    </dgm:pt>
    <dgm:pt modelId="{05D88DF0-9912-4A19-850A-3ABABB8DDAAB}">
      <dgm:prSet phldrT="[Text]"/>
      <dgm:spPr/>
      <dgm:t>
        <a:bodyPr/>
        <a:lstStyle/>
        <a:p>
          <a:r>
            <a:rPr lang="es-MX" dirty="0">
              <a:effectLst>
                <a:outerShdw blurRad="38100" dist="38100" dir="2700000" algn="tl">
                  <a:srgbClr val="000000">
                    <a:alpha val="43137"/>
                  </a:srgbClr>
                </a:outerShdw>
              </a:effectLst>
            </a:rPr>
            <a:t>Seguro</a:t>
          </a:r>
        </a:p>
      </dgm:t>
    </dgm:pt>
    <dgm:pt modelId="{5A5F818D-6794-404D-9B8D-396BB0528E74}" type="parTrans" cxnId="{1A925FCB-21A3-4C78-A445-AF3DE38E86DE}">
      <dgm:prSet/>
      <dgm:spPr/>
      <dgm:t>
        <a:bodyPr/>
        <a:lstStyle/>
        <a:p>
          <a:endParaRPr lang="es-MX">
            <a:effectLst>
              <a:outerShdw blurRad="38100" dist="38100" dir="2700000" algn="tl">
                <a:srgbClr val="000000">
                  <a:alpha val="43137"/>
                </a:srgbClr>
              </a:outerShdw>
            </a:effectLst>
          </a:endParaRPr>
        </a:p>
      </dgm:t>
    </dgm:pt>
    <dgm:pt modelId="{F966D997-48BF-40E0-9A1A-0BBA8113CD97}" type="sibTrans" cxnId="{1A925FCB-21A3-4C78-A445-AF3DE38E86DE}">
      <dgm:prSet/>
      <dgm:spPr/>
      <dgm:t>
        <a:bodyPr/>
        <a:lstStyle/>
        <a:p>
          <a:endParaRPr lang="es-MX">
            <a:effectLst>
              <a:outerShdw blurRad="38100" dist="38100" dir="2700000" algn="tl">
                <a:srgbClr val="000000">
                  <a:alpha val="43137"/>
                </a:srgbClr>
              </a:outerShdw>
            </a:effectLst>
          </a:endParaRPr>
        </a:p>
      </dgm:t>
    </dgm:pt>
    <dgm:pt modelId="{A9A8F2F6-9266-4FC7-9292-59254767FCFC}">
      <dgm:prSet phldrT="[Text]"/>
      <dgm:spPr/>
      <dgm:t>
        <a:bodyPr/>
        <a:lstStyle/>
        <a:p>
          <a:r>
            <a:rPr lang="es-MX" dirty="0">
              <a:effectLst>
                <a:outerShdw blurRad="38100" dist="38100" dir="2700000" algn="tl">
                  <a:srgbClr val="000000">
                    <a:alpha val="43137"/>
                  </a:srgbClr>
                </a:outerShdw>
              </a:effectLst>
            </a:rPr>
            <a:t>Abierto y depurable</a:t>
          </a:r>
        </a:p>
      </dgm:t>
    </dgm:pt>
    <dgm:pt modelId="{125069A9-C0A5-47BC-AC23-E1F68B169745}" type="parTrans" cxnId="{FE6B50A2-584C-4495-8E73-32A19D71F368}">
      <dgm:prSet/>
      <dgm:spPr/>
      <dgm:t>
        <a:bodyPr/>
        <a:lstStyle/>
        <a:p>
          <a:endParaRPr lang="es-MX">
            <a:effectLst>
              <a:outerShdw blurRad="38100" dist="38100" dir="2700000" algn="tl">
                <a:srgbClr val="000000">
                  <a:alpha val="43137"/>
                </a:srgbClr>
              </a:outerShdw>
            </a:effectLst>
          </a:endParaRPr>
        </a:p>
      </dgm:t>
    </dgm:pt>
    <dgm:pt modelId="{08CA5307-F4DA-4EB0-A018-6381AEAB79DE}" type="sibTrans" cxnId="{FE6B50A2-584C-4495-8E73-32A19D71F368}">
      <dgm:prSet/>
      <dgm:spPr/>
      <dgm:t>
        <a:bodyPr/>
        <a:lstStyle/>
        <a:p>
          <a:endParaRPr lang="es-MX">
            <a:effectLst>
              <a:outerShdw blurRad="38100" dist="38100" dir="2700000" algn="tl">
                <a:srgbClr val="000000">
                  <a:alpha val="43137"/>
                </a:srgbClr>
              </a:outerShdw>
            </a:effectLst>
          </a:endParaRPr>
        </a:p>
      </dgm:t>
    </dgm:pt>
    <dgm:pt modelId="{450667CC-3953-4AF7-A8D7-2E429C69A702}">
      <dgm:prSet phldrT="[Text]"/>
      <dgm:spPr/>
      <dgm:t>
        <a:bodyPr/>
        <a:lstStyle/>
        <a:p>
          <a:r>
            <a:rPr lang="es-MX" dirty="0">
              <a:effectLst>
                <a:outerShdw blurRad="38100" dist="38100" dir="2700000" algn="tl">
                  <a:srgbClr val="000000">
                    <a:alpha val="43137"/>
                  </a:srgbClr>
                </a:outerShdw>
              </a:effectLst>
            </a:rPr>
            <a:t>Plataforma web abierta</a:t>
          </a:r>
        </a:p>
      </dgm:t>
    </dgm:pt>
    <dgm:pt modelId="{401A33E1-C810-4006-AE64-F1B6EDDA195B}" type="parTrans" cxnId="{9C4B61E9-CF17-4927-ACCF-E0545F089169}">
      <dgm:prSet/>
      <dgm:spPr/>
      <dgm:t>
        <a:bodyPr/>
        <a:lstStyle/>
        <a:p>
          <a:endParaRPr lang="es-MX">
            <a:effectLst>
              <a:outerShdw blurRad="38100" dist="38100" dir="2700000" algn="tl">
                <a:srgbClr val="000000">
                  <a:alpha val="43137"/>
                </a:srgbClr>
              </a:outerShdw>
            </a:effectLst>
          </a:endParaRPr>
        </a:p>
      </dgm:t>
    </dgm:pt>
    <dgm:pt modelId="{78268A4C-384F-40CC-93F9-C073A7BA79F7}" type="sibTrans" cxnId="{9C4B61E9-CF17-4927-ACCF-E0545F089169}">
      <dgm:prSet/>
      <dgm:spPr/>
      <dgm:t>
        <a:bodyPr/>
        <a:lstStyle/>
        <a:p>
          <a:endParaRPr lang="es-MX">
            <a:effectLst>
              <a:outerShdw blurRad="38100" dist="38100" dir="2700000" algn="tl">
                <a:srgbClr val="000000">
                  <a:alpha val="43137"/>
                </a:srgbClr>
              </a:outerShdw>
            </a:effectLst>
          </a:endParaRPr>
        </a:p>
      </dgm:t>
    </dgm:pt>
    <dgm:pt modelId="{684F4AB4-BE5E-4E3E-9AAA-F5AD812FF4D5}" type="pres">
      <dgm:prSet presAssocID="{5F2F2C89-33D0-425F-BBEA-BF67D7A8C650}" presName="matrix" presStyleCnt="0">
        <dgm:presLayoutVars>
          <dgm:chMax val="1"/>
          <dgm:dir/>
          <dgm:resizeHandles val="exact"/>
        </dgm:presLayoutVars>
      </dgm:prSet>
      <dgm:spPr/>
    </dgm:pt>
    <dgm:pt modelId="{9ABFF6A5-5858-4C10-8E03-B4BC5DCA1BC9}" type="pres">
      <dgm:prSet presAssocID="{5F2F2C89-33D0-425F-BBEA-BF67D7A8C650}" presName="axisShape" presStyleLbl="bgShp" presStyleIdx="0" presStyleCnt="1"/>
      <dgm:spPr/>
    </dgm:pt>
    <dgm:pt modelId="{B51A925E-72E7-43DD-B425-91E9C4F60F80}" type="pres">
      <dgm:prSet presAssocID="{5F2F2C89-33D0-425F-BBEA-BF67D7A8C650}" presName="rect1" presStyleLbl="node1" presStyleIdx="0" presStyleCnt="4">
        <dgm:presLayoutVars>
          <dgm:chMax val="0"/>
          <dgm:chPref val="0"/>
          <dgm:bulletEnabled val="1"/>
        </dgm:presLayoutVars>
      </dgm:prSet>
      <dgm:spPr/>
    </dgm:pt>
    <dgm:pt modelId="{9ABEDC32-178A-41DC-AEAE-9C6B10D5468C}" type="pres">
      <dgm:prSet presAssocID="{5F2F2C89-33D0-425F-BBEA-BF67D7A8C650}" presName="rect2" presStyleLbl="node1" presStyleIdx="1" presStyleCnt="4">
        <dgm:presLayoutVars>
          <dgm:chMax val="0"/>
          <dgm:chPref val="0"/>
          <dgm:bulletEnabled val="1"/>
        </dgm:presLayoutVars>
      </dgm:prSet>
      <dgm:spPr/>
    </dgm:pt>
    <dgm:pt modelId="{66381BFA-5E19-4493-AD74-50641C8D58DD}" type="pres">
      <dgm:prSet presAssocID="{5F2F2C89-33D0-425F-BBEA-BF67D7A8C650}" presName="rect3" presStyleLbl="node1" presStyleIdx="2" presStyleCnt="4">
        <dgm:presLayoutVars>
          <dgm:chMax val="0"/>
          <dgm:chPref val="0"/>
          <dgm:bulletEnabled val="1"/>
        </dgm:presLayoutVars>
      </dgm:prSet>
      <dgm:spPr/>
    </dgm:pt>
    <dgm:pt modelId="{D2BCA3C0-7927-4EC4-BFF4-D5F9E7D1EA78}" type="pres">
      <dgm:prSet presAssocID="{5F2F2C89-33D0-425F-BBEA-BF67D7A8C650}" presName="rect4" presStyleLbl="node1" presStyleIdx="3" presStyleCnt="4">
        <dgm:presLayoutVars>
          <dgm:chMax val="0"/>
          <dgm:chPref val="0"/>
          <dgm:bulletEnabled val="1"/>
        </dgm:presLayoutVars>
      </dgm:prSet>
      <dgm:spPr/>
    </dgm:pt>
  </dgm:ptLst>
  <dgm:cxnLst>
    <dgm:cxn modelId="{C8AC4029-D74B-4C15-BC4F-9039EBBE8409}" type="presOf" srcId="{A9A8F2F6-9266-4FC7-9292-59254767FCFC}" destId="{66381BFA-5E19-4493-AD74-50641C8D58DD}" srcOrd="0" destOrd="0" presId="urn:microsoft.com/office/officeart/2005/8/layout/matrix2"/>
    <dgm:cxn modelId="{3BBDCE5E-03FB-4F41-8457-2F866CC25CBD}" type="presOf" srcId="{C042DC74-B87E-419F-BAE5-F8A3993F6B4B}" destId="{B51A925E-72E7-43DD-B425-91E9C4F60F80}" srcOrd="0" destOrd="0" presId="urn:microsoft.com/office/officeart/2005/8/layout/matrix2"/>
    <dgm:cxn modelId="{2A438E62-ACBF-45B9-B6E3-2115BE33B5A2}" type="presOf" srcId="{450667CC-3953-4AF7-A8D7-2E429C69A702}" destId="{D2BCA3C0-7927-4EC4-BFF4-D5F9E7D1EA78}" srcOrd="0" destOrd="0" presId="urn:microsoft.com/office/officeart/2005/8/layout/matrix2"/>
    <dgm:cxn modelId="{543B4394-4091-416C-91D1-CC7AB9A61338}" srcId="{5F2F2C89-33D0-425F-BBEA-BF67D7A8C650}" destId="{C042DC74-B87E-419F-BAE5-F8A3993F6B4B}" srcOrd="0" destOrd="0" parTransId="{94676383-54FE-4319-BC1D-F269D64BB994}" sibTransId="{6967998C-B926-4D8D-896E-DB554870640E}"/>
    <dgm:cxn modelId="{FE6B50A2-584C-4495-8E73-32A19D71F368}" srcId="{5F2F2C89-33D0-425F-BBEA-BF67D7A8C650}" destId="{A9A8F2F6-9266-4FC7-9292-59254767FCFC}" srcOrd="2" destOrd="0" parTransId="{125069A9-C0A5-47BC-AC23-E1F68B169745}" sibTransId="{08CA5307-F4DA-4EB0-A018-6381AEAB79DE}"/>
    <dgm:cxn modelId="{1A925FCB-21A3-4C78-A445-AF3DE38E86DE}" srcId="{5F2F2C89-33D0-425F-BBEA-BF67D7A8C650}" destId="{05D88DF0-9912-4A19-850A-3ABABB8DDAAB}" srcOrd="1" destOrd="0" parTransId="{5A5F818D-6794-404D-9B8D-396BB0528E74}" sibTransId="{F966D997-48BF-40E0-9A1A-0BBA8113CD97}"/>
    <dgm:cxn modelId="{5FCC93D2-8904-4553-A32A-526D2B4E72F8}" type="presOf" srcId="{05D88DF0-9912-4A19-850A-3ABABB8DDAAB}" destId="{9ABEDC32-178A-41DC-AEAE-9C6B10D5468C}" srcOrd="0" destOrd="0" presId="urn:microsoft.com/office/officeart/2005/8/layout/matrix2"/>
    <dgm:cxn modelId="{532A24D3-CF3A-4371-AA63-0D59FDBBDFE0}" type="presOf" srcId="{5F2F2C89-33D0-425F-BBEA-BF67D7A8C650}" destId="{684F4AB4-BE5E-4E3E-9AAA-F5AD812FF4D5}" srcOrd="0" destOrd="0" presId="urn:microsoft.com/office/officeart/2005/8/layout/matrix2"/>
    <dgm:cxn modelId="{9C4B61E9-CF17-4927-ACCF-E0545F089169}" srcId="{5F2F2C89-33D0-425F-BBEA-BF67D7A8C650}" destId="{450667CC-3953-4AF7-A8D7-2E429C69A702}" srcOrd="3" destOrd="0" parTransId="{401A33E1-C810-4006-AE64-F1B6EDDA195B}" sibTransId="{78268A4C-384F-40CC-93F9-C073A7BA79F7}"/>
    <dgm:cxn modelId="{A815587C-DF6F-4B20-9197-46C37A5F24B4}" type="presParOf" srcId="{684F4AB4-BE5E-4E3E-9AAA-F5AD812FF4D5}" destId="{9ABFF6A5-5858-4C10-8E03-B4BC5DCA1BC9}" srcOrd="0" destOrd="0" presId="urn:microsoft.com/office/officeart/2005/8/layout/matrix2"/>
    <dgm:cxn modelId="{5CB87A24-F789-4525-9511-F87B9FB5F6D7}" type="presParOf" srcId="{684F4AB4-BE5E-4E3E-9AAA-F5AD812FF4D5}" destId="{B51A925E-72E7-43DD-B425-91E9C4F60F80}" srcOrd="1" destOrd="0" presId="urn:microsoft.com/office/officeart/2005/8/layout/matrix2"/>
    <dgm:cxn modelId="{FC4D0C87-D5D4-4A7F-A2F1-4E0C5DED95AA}" type="presParOf" srcId="{684F4AB4-BE5E-4E3E-9AAA-F5AD812FF4D5}" destId="{9ABEDC32-178A-41DC-AEAE-9C6B10D5468C}" srcOrd="2" destOrd="0" presId="urn:microsoft.com/office/officeart/2005/8/layout/matrix2"/>
    <dgm:cxn modelId="{9618119A-1DA4-4134-835E-AB936BE75AD8}" type="presParOf" srcId="{684F4AB4-BE5E-4E3E-9AAA-F5AD812FF4D5}" destId="{66381BFA-5E19-4493-AD74-50641C8D58DD}" srcOrd="3" destOrd="0" presId="urn:microsoft.com/office/officeart/2005/8/layout/matrix2"/>
    <dgm:cxn modelId="{1342D4B1-5A82-461B-83F9-298AD6491FDE}" type="presParOf" srcId="{684F4AB4-BE5E-4E3E-9AAA-F5AD812FF4D5}" destId="{D2BCA3C0-7927-4EC4-BFF4-D5F9E7D1EA78}"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FF6A5-5858-4C10-8E03-B4BC5DCA1BC9}">
      <dsp:nvSpPr>
        <dsp:cNvPr id="0" name=""/>
        <dsp:cNvSpPr/>
      </dsp:nvSpPr>
      <dsp:spPr>
        <a:xfrm>
          <a:off x="342900" y="0"/>
          <a:ext cx="4800600" cy="4800600"/>
        </a:xfrm>
        <a:prstGeom prst="quadArrow">
          <a:avLst>
            <a:gd name="adj1" fmla="val 2000"/>
            <a:gd name="adj2" fmla="val 4000"/>
            <a:gd name="adj3" fmla="val 5000"/>
          </a:avLst>
        </a:prstGeom>
        <a:solidFill>
          <a:schemeClr val="accent4">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51A925E-72E7-43DD-B425-91E9C4F60F80}">
      <dsp:nvSpPr>
        <dsp:cNvPr id="0" name=""/>
        <dsp:cNvSpPr/>
      </dsp:nvSpPr>
      <dsp:spPr>
        <a:xfrm>
          <a:off x="654939" y="312039"/>
          <a:ext cx="1920240" cy="192024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effectLst>
                <a:outerShdw blurRad="38100" dist="38100" dir="2700000" algn="tl">
                  <a:srgbClr val="000000">
                    <a:alpha val="43137"/>
                  </a:srgbClr>
                </a:outerShdw>
              </a:effectLst>
            </a:rPr>
            <a:t>Eficiente y rápido</a:t>
          </a:r>
        </a:p>
      </dsp:txBody>
      <dsp:txXfrm>
        <a:off x="748677" y="405777"/>
        <a:ext cx="1732764" cy="1732764"/>
      </dsp:txXfrm>
    </dsp:sp>
    <dsp:sp modelId="{9ABEDC32-178A-41DC-AEAE-9C6B10D5468C}">
      <dsp:nvSpPr>
        <dsp:cNvPr id="0" name=""/>
        <dsp:cNvSpPr/>
      </dsp:nvSpPr>
      <dsp:spPr>
        <a:xfrm>
          <a:off x="2911221" y="312039"/>
          <a:ext cx="1920240" cy="1920240"/>
        </a:xfrm>
        <a:prstGeom prst="roundRect">
          <a:avLst/>
        </a:prstGeom>
        <a:gradFill rotWithShape="0">
          <a:gsLst>
            <a:gs pos="0">
              <a:schemeClr val="accent4">
                <a:hueOff val="6310405"/>
                <a:satOff val="-5550"/>
                <a:lumOff val="-6341"/>
                <a:alphaOff val="0"/>
                <a:shade val="51000"/>
                <a:satMod val="130000"/>
              </a:schemeClr>
            </a:gs>
            <a:gs pos="80000">
              <a:schemeClr val="accent4">
                <a:hueOff val="6310405"/>
                <a:satOff val="-5550"/>
                <a:lumOff val="-6341"/>
                <a:alphaOff val="0"/>
                <a:shade val="93000"/>
                <a:satMod val="130000"/>
              </a:schemeClr>
            </a:gs>
            <a:gs pos="100000">
              <a:schemeClr val="accent4">
                <a:hueOff val="6310405"/>
                <a:satOff val="-5550"/>
                <a:lumOff val="-634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effectLst>
                <a:outerShdw blurRad="38100" dist="38100" dir="2700000" algn="tl">
                  <a:srgbClr val="000000">
                    <a:alpha val="43137"/>
                  </a:srgbClr>
                </a:outerShdw>
              </a:effectLst>
            </a:rPr>
            <a:t>Seguro</a:t>
          </a:r>
        </a:p>
      </dsp:txBody>
      <dsp:txXfrm>
        <a:off x="3004959" y="405777"/>
        <a:ext cx="1732764" cy="1732764"/>
      </dsp:txXfrm>
    </dsp:sp>
    <dsp:sp modelId="{66381BFA-5E19-4493-AD74-50641C8D58DD}">
      <dsp:nvSpPr>
        <dsp:cNvPr id="0" name=""/>
        <dsp:cNvSpPr/>
      </dsp:nvSpPr>
      <dsp:spPr>
        <a:xfrm>
          <a:off x="654939" y="2568320"/>
          <a:ext cx="1920240" cy="1920240"/>
        </a:xfrm>
        <a:prstGeom prst="roundRect">
          <a:avLst/>
        </a:prstGeom>
        <a:gradFill rotWithShape="0">
          <a:gsLst>
            <a:gs pos="0">
              <a:schemeClr val="accent4">
                <a:hueOff val="12620810"/>
                <a:satOff val="-11099"/>
                <a:lumOff val="-12681"/>
                <a:alphaOff val="0"/>
                <a:shade val="51000"/>
                <a:satMod val="130000"/>
              </a:schemeClr>
            </a:gs>
            <a:gs pos="80000">
              <a:schemeClr val="accent4">
                <a:hueOff val="12620810"/>
                <a:satOff val="-11099"/>
                <a:lumOff val="-12681"/>
                <a:alphaOff val="0"/>
                <a:shade val="93000"/>
                <a:satMod val="130000"/>
              </a:schemeClr>
            </a:gs>
            <a:gs pos="100000">
              <a:schemeClr val="accent4">
                <a:hueOff val="12620810"/>
                <a:satOff val="-11099"/>
                <a:lumOff val="-1268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effectLst>
                <a:outerShdw blurRad="38100" dist="38100" dir="2700000" algn="tl">
                  <a:srgbClr val="000000">
                    <a:alpha val="43137"/>
                  </a:srgbClr>
                </a:outerShdw>
              </a:effectLst>
            </a:rPr>
            <a:t>Abierto y depurable</a:t>
          </a:r>
        </a:p>
      </dsp:txBody>
      <dsp:txXfrm>
        <a:off x="748677" y="2662058"/>
        <a:ext cx="1732764" cy="1732764"/>
      </dsp:txXfrm>
    </dsp:sp>
    <dsp:sp modelId="{D2BCA3C0-7927-4EC4-BFF4-D5F9E7D1EA78}">
      <dsp:nvSpPr>
        <dsp:cNvPr id="0" name=""/>
        <dsp:cNvSpPr/>
      </dsp:nvSpPr>
      <dsp:spPr>
        <a:xfrm>
          <a:off x="2911221" y="2568320"/>
          <a:ext cx="1920240" cy="1920240"/>
        </a:xfrm>
        <a:prstGeom prst="roundRect">
          <a:avLst/>
        </a:prstGeom>
        <a:gradFill rotWithShape="0">
          <a:gsLst>
            <a:gs pos="0">
              <a:schemeClr val="accent4">
                <a:hueOff val="18931214"/>
                <a:satOff val="-16649"/>
                <a:lumOff val="-19022"/>
                <a:alphaOff val="0"/>
                <a:shade val="51000"/>
                <a:satMod val="130000"/>
              </a:schemeClr>
            </a:gs>
            <a:gs pos="80000">
              <a:schemeClr val="accent4">
                <a:hueOff val="18931214"/>
                <a:satOff val="-16649"/>
                <a:lumOff val="-19022"/>
                <a:alphaOff val="0"/>
                <a:shade val="93000"/>
                <a:satMod val="130000"/>
              </a:schemeClr>
            </a:gs>
            <a:gs pos="100000">
              <a:schemeClr val="accent4">
                <a:hueOff val="18931214"/>
                <a:satOff val="-16649"/>
                <a:lumOff val="-1902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a:effectLst>
                <a:outerShdw blurRad="38100" dist="38100" dir="2700000" algn="tl">
                  <a:srgbClr val="000000">
                    <a:alpha val="43137"/>
                  </a:srgbClr>
                </a:outerShdw>
              </a:effectLst>
            </a:rPr>
            <a:t>Plataforma web abierta</a:t>
          </a:r>
        </a:p>
      </dsp:txBody>
      <dsp:txXfrm>
        <a:off x="3004959" y="2662058"/>
        <a:ext cx="1732764" cy="1732764"/>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537C3C-A511-4695-A2D5-8D5EBB18CE89}" type="datetimeFigureOut">
              <a:rPr lang="en-US" smtClean="0"/>
              <a:t>4/28/2022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51BF179-C15B-4065-B427-452918E62421}" type="slidenum">
              <a:rPr lang="en-US" smtClean="0"/>
              <a:t>‹#›</a:t>
            </a:fld>
            <a:endParaRPr lang="en-US"/>
          </a:p>
        </p:txBody>
      </p:sp>
    </p:spTree>
    <p:extLst>
      <p:ext uri="{BB962C8B-B14F-4D97-AF65-F5344CB8AC3E}">
        <p14:creationId xmlns:p14="http://schemas.microsoft.com/office/powerpoint/2010/main" val="1559709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dirty="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354014B-7070-40DE-9179-9FC2FBEDFC8E}" type="datetimeFigureOut">
              <a:rPr lang="en-US"/>
              <a:pPr>
                <a:defRPr/>
              </a:pPr>
              <a:t>4/28/2022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dirty="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8C002942-9E23-44FC-9F91-B8D3DD73426D}" type="slidenum">
              <a:rPr lang="en-US"/>
              <a:pPr>
                <a:defRPr/>
              </a:pPr>
              <a:t>‹#›</a:t>
            </a:fld>
            <a:endParaRPr lang="en-US" dirty="0"/>
          </a:p>
        </p:txBody>
      </p:sp>
    </p:spTree>
    <p:extLst>
      <p:ext uri="{BB962C8B-B14F-4D97-AF65-F5344CB8AC3E}">
        <p14:creationId xmlns:p14="http://schemas.microsoft.com/office/powerpoint/2010/main" val="8692729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532ADB6-1E3E-428F-B596-E6F2D45D3219}" type="slidenum">
              <a:rPr lang="en-US"/>
              <a:pPr fontAlgn="base">
                <a:spcBef>
                  <a:spcPct val="0"/>
                </a:spcBef>
                <a:spcAft>
                  <a:spcPct val="0"/>
                </a:spcAft>
              </a:pPr>
              <a:t>12</a:t>
            </a:fld>
            <a:endParaRPr lang="en-US"/>
          </a:p>
        </p:txBody>
      </p:sp>
    </p:spTree>
    <p:extLst>
      <p:ext uri="{BB962C8B-B14F-4D97-AF65-F5344CB8AC3E}">
        <p14:creationId xmlns:p14="http://schemas.microsoft.com/office/powerpoint/2010/main" val="3617569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BB3BA8B-4FD1-491D-AA77-84F4609CAD44}" type="slidenum">
              <a:rPr lang="en-US"/>
              <a:pPr fontAlgn="base">
                <a:spcBef>
                  <a:spcPct val="0"/>
                </a:spcBef>
                <a:spcAft>
                  <a:spcPct val="0"/>
                </a:spcAft>
              </a:pPr>
              <a:t>13</a:t>
            </a:fld>
            <a:endParaRPr lang="en-US"/>
          </a:p>
        </p:txBody>
      </p:sp>
    </p:spTree>
    <p:extLst>
      <p:ext uri="{BB962C8B-B14F-4D97-AF65-F5344CB8AC3E}">
        <p14:creationId xmlns:p14="http://schemas.microsoft.com/office/powerpoint/2010/main" val="809574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tretch>
            <a:fillRect/>
          </a:stretch>
        </p:blipFill>
        <p:spPr bwMode="ltGray">
          <a:xfrm>
            <a:off x="2118" y="1"/>
            <a:ext cx="2792598" cy="1015490"/>
          </a:xfrm>
          <a:prstGeom prst="rect">
            <a:avLst/>
          </a:prstGeom>
        </p:spPr>
      </p:pic>
      <p:pic>
        <p:nvPicPr>
          <p:cNvPr id="4" name="Picture 11" descr="Mahindra Logo.png"/>
          <p:cNvPicPr>
            <a:picLocks noChangeAspect="1"/>
          </p:cNvPicPr>
          <p:nvPr/>
        </p:nvPicPr>
        <p:blipFill>
          <a:blip r:embed="rId3"/>
          <a:stretch>
            <a:fillRect/>
          </a:stretch>
        </p:blipFill>
        <p:spPr bwMode="gray">
          <a:xfrm>
            <a:off x="9974562" y="467287"/>
            <a:ext cx="1683805" cy="4649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pPr lvl="0"/>
            <a:r>
              <a:rPr lang="en-US" noProof="0"/>
              <a:t>Click icon to add table</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1" y="3370263"/>
            <a:ext cx="9006416" cy="1754326"/>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chemeClr val="tx2"/>
                </a:solidFill>
                <a:latin typeface="Arial" pitchFamily="34" charset="0"/>
                <a:cs typeface="Arial" pitchFamily="34" charset="0"/>
              </a:rPr>
              <a:t>Disclaimer </a:t>
            </a:r>
          </a:p>
          <a:p>
            <a:pPr algn="just" fontAlgn="auto">
              <a:spcBef>
                <a:spcPts val="600"/>
              </a:spcBef>
              <a:spcAft>
                <a:spcPts val="0"/>
              </a:spcAft>
              <a:defRPr/>
            </a:pPr>
            <a:r>
              <a:rPr lang="en-US" sz="900" dirty="0">
                <a:solidFill>
                  <a:schemeClr val="tx2"/>
                </a:solidFill>
                <a:latin typeface="Arial" pitchFamily="34" charset="0"/>
                <a:cs typeface="Arial" pitchFamily="34" charset="0"/>
              </a:rPr>
              <a:t>Tech Mahindra Limited, herein referred to as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a:t>
            </a:r>
            <a:r>
              <a:rPr lang="en-US" sz="900" baseline="0" dirty="0">
                <a:solidFill>
                  <a:schemeClr val="tx2"/>
                </a:solidFill>
                <a:latin typeface="Arial" pitchFamily="34" charset="0"/>
                <a:cs typeface="Arial" pitchFamily="34" charset="0"/>
              </a:rPr>
              <a:t> </a:t>
            </a:r>
            <a:r>
              <a:rPr lang="en-US" sz="900" dirty="0">
                <a:solidFill>
                  <a:schemeClr val="tx2"/>
                </a:solidFill>
                <a:latin typeface="Arial" pitchFamily="34" charset="0"/>
                <a:cs typeface="Arial" pitchFamily="34" charset="0"/>
              </a:rPr>
              <a:t>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Information contained in a presentation hosted or promoted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1" y="1527296"/>
            <a:ext cx="8973312"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tretch>
            <a:fillRect/>
          </a:stretch>
        </p:blipFill>
        <p:spPr bwMode="gray">
          <a:xfrm>
            <a:off x="2977890" y="2567938"/>
            <a:ext cx="6236221" cy="17221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2"/>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36284" y="2184400"/>
            <a:ext cx="7349067" cy="615553"/>
          </a:xfrm>
        </p:spPr>
        <p:txBody>
          <a:bodyPr/>
          <a:lstStyle>
            <a:lvl1pPr algn="l">
              <a:defRPr sz="4000" b="1">
                <a:solidFill>
                  <a:schemeClr val="bg2"/>
                </a:solidFill>
                <a:latin typeface="Arial" pitchFamily="34" charset="0"/>
                <a:cs typeface="Arial" pitchFamily="34" charset="0"/>
              </a:defRPr>
            </a:lvl1pPr>
          </a:lstStyle>
          <a:p>
            <a:r>
              <a:rPr lang="en-US"/>
              <a:t>Click to edit Master title style</a:t>
            </a:r>
            <a:endParaRPr lang="en-US" dirty="0"/>
          </a:p>
        </p:txBody>
      </p:sp>
      <p:pic>
        <p:nvPicPr>
          <p:cNvPr id="8" name="Picture 9" descr="ridge4.png"/>
          <p:cNvPicPr>
            <a:picLocks noChangeAspect="1"/>
          </p:cNvPicPr>
          <p:nvPr userDrawn="1"/>
        </p:nvPicPr>
        <p:blipFill>
          <a:blip r:embed="rId2"/>
          <a:stretch>
            <a:fillRect/>
          </a:stretch>
        </p:blipFill>
        <p:spPr bwMode="ltGray">
          <a:xfrm>
            <a:off x="2118" y="1"/>
            <a:ext cx="2792598" cy="1015490"/>
          </a:xfrm>
          <a:prstGeom prst="rect">
            <a:avLst/>
          </a:prstGeom>
        </p:spPr>
      </p:pic>
      <p:pic>
        <p:nvPicPr>
          <p:cNvPr id="10" name="Picture 11" descr="Mahindra Logo.png"/>
          <p:cNvPicPr>
            <a:picLocks noChangeAspect="1"/>
          </p:cNvPicPr>
          <p:nvPr userDrawn="1"/>
        </p:nvPicPr>
        <p:blipFill>
          <a:blip r:embed="rId3">
            <a:biLevel thresh="25000"/>
          </a:blip>
          <a:stretch>
            <a:fillRect/>
          </a:stretch>
        </p:blipFill>
        <p:spPr bwMode="gray">
          <a:xfrm>
            <a:off x="9974562" y="467287"/>
            <a:ext cx="1683805" cy="4649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
          <p:cNvSpPr>
            <a:spLocks noGrp="1"/>
          </p:cNvSpPr>
          <p:nvPr>
            <p:ph type="body" sz="quarter" idx="10"/>
          </p:nvPr>
        </p:nvSpPr>
        <p:spPr bwMode="gray">
          <a:xfrm>
            <a:off x="641349" y="1971676"/>
            <a:ext cx="10966451"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endParaRPr lang="en-US" noProof="0" dirty="0"/>
          </a:p>
        </p:txBody>
      </p:sp>
      <p:sp>
        <p:nvSpPr>
          <p:cNvPr id="18" name="Text Placeholder 4"/>
          <p:cNvSpPr>
            <a:spLocks noGrp="1"/>
          </p:cNvSpPr>
          <p:nvPr>
            <p:ph type="body" sz="quarter" idx="19"/>
          </p:nvPr>
        </p:nvSpPr>
        <p:spPr bwMode="gray">
          <a:xfrm>
            <a:off x="6451600" y="1971676"/>
            <a:ext cx="5128683"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6"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1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7"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2"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5" name="Text Placeholder 4"/>
          <p:cNvSpPr>
            <a:spLocks noGrp="1"/>
          </p:cNvSpPr>
          <p:nvPr>
            <p:ph type="body" sz="quarter" idx="15"/>
          </p:nvPr>
        </p:nvSpPr>
        <p:spPr bwMode="gray">
          <a:xfrm>
            <a:off x="641351"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4"/>
          <p:cNvSpPr>
            <a:spLocks noGrp="1"/>
          </p:cNvSpPr>
          <p:nvPr>
            <p:ph type="body" sz="quarter" idx="16"/>
          </p:nvPr>
        </p:nvSpPr>
        <p:spPr bwMode="gray">
          <a:xfrm>
            <a:off x="6364818"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4"/>
          <p:cNvSpPr>
            <a:spLocks noGrp="1"/>
          </p:cNvSpPr>
          <p:nvPr>
            <p:ph type="body" sz="quarter" idx="17"/>
          </p:nvPr>
        </p:nvSpPr>
        <p:spPr bwMode="gray">
          <a:xfrm>
            <a:off x="641351"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8" name="Text Placeholder 4"/>
          <p:cNvSpPr>
            <a:spLocks noGrp="1"/>
          </p:cNvSpPr>
          <p:nvPr>
            <p:ph type="body" sz="quarter" idx="18"/>
          </p:nvPr>
        </p:nvSpPr>
        <p:spPr bwMode="gray">
          <a:xfrm>
            <a:off x="6364818"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199"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2" name="Text Placeholder 4"/>
          <p:cNvSpPr>
            <a:spLocks noGrp="1"/>
          </p:cNvSpPr>
          <p:nvPr>
            <p:ph type="body" sz="quarter" idx="19"/>
          </p:nvPr>
        </p:nvSpPr>
        <p:spPr bwMode="gray">
          <a:xfrm>
            <a:off x="8892117"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p:nvPr>
        </p:nvSpPr>
        <p:spPr bwMode="gray">
          <a:xfrm>
            <a:off x="3251199"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p:nvPr>
        </p:nvSpPr>
        <p:spPr bwMode="gray">
          <a:xfrm>
            <a:off x="8892117"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15"/>
          <a:stretch>
            <a:fillRect/>
          </a:stretch>
        </p:blipFill>
        <p:spPr bwMode="ltGray">
          <a:xfrm>
            <a:off x="2" y="1"/>
            <a:ext cx="1841678" cy="669701"/>
          </a:xfrm>
          <a:prstGeom prst="rect">
            <a:avLst/>
          </a:prstGeom>
        </p:spPr>
      </p:pic>
      <p:sp>
        <p:nvSpPr>
          <p:cNvPr id="1027" name="Title Placeholder 1"/>
          <p:cNvSpPr>
            <a:spLocks noGrp="1"/>
          </p:cNvSpPr>
          <p:nvPr>
            <p:ph type="title"/>
          </p:nvPr>
        </p:nvSpPr>
        <p:spPr bwMode="auto">
          <a:xfrm>
            <a:off x="624418" y="711201"/>
            <a:ext cx="10949516"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3" name="Text Placeholder 2"/>
          <p:cNvSpPr>
            <a:spLocks noGrp="1"/>
          </p:cNvSpPr>
          <p:nvPr>
            <p:ph type="body" idx="1"/>
          </p:nvPr>
        </p:nvSpPr>
        <p:spPr>
          <a:xfrm>
            <a:off x="641351" y="1971676"/>
            <a:ext cx="10949516"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text styles</a:t>
            </a:r>
          </a:p>
          <a:p>
            <a:pPr lvl="2"/>
            <a:r>
              <a:rPr lang="en-US" dirty="0"/>
              <a:t>First level</a:t>
            </a:r>
          </a:p>
          <a:p>
            <a:pPr lvl="3"/>
            <a:r>
              <a:rPr lang="en-US" dirty="0"/>
              <a:t>Second level</a:t>
            </a:r>
          </a:p>
          <a:p>
            <a:pPr lvl="4"/>
            <a:r>
              <a:rPr lang="en-US" dirty="0"/>
              <a:t>Third level</a:t>
            </a:r>
          </a:p>
          <a:p>
            <a:pPr lvl="5"/>
            <a:r>
              <a:rPr lang="en-US" dirty="0"/>
              <a:t>Fifth level</a:t>
            </a:r>
          </a:p>
        </p:txBody>
      </p:sp>
      <p:sp>
        <p:nvSpPr>
          <p:cNvPr id="7" name="TextBox 20"/>
          <p:cNvSpPr txBox="1">
            <a:spLocks noChangeArrowheads="1"/>
          </p:cNvSpPr>
          <p:nvPr/>
        </p:nvSpPr>
        <p:spPr bwMode="gray">
          <a:xfrm>
            <a:off x="345137" y="6565007"/>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chemeClr val="bg1">
                    <a:lumMod val="75000"/>
                  </a:schemeClr>
                </a:solidFill>
                <a:latin typeface="Arial" pitchFamily="34" charset="0"/>
                <a:cs typeface="Arial" pitchFamily="34" charset="0"/>
              </a:rPr>
              <a:t>Copyright © 2021 Tech Mahindra. All rights reserved.</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78" r:id="rId3"/>
    <p:sldLayoutId id="2147483679" r:id="rId4"/>
    <p:sldLayoutId id="2147483680" r:id="rId5"/>
    <p:sldLayoutId id="2147483681" r:id="rId6"/>
    <p:sldLayoutId id="2147483689" r:id="rId7"/>
    <p:sldLayoutId id="2147483690" r:id="rId8"/>
    <p:sldLayoutId id="2147483682" r:id="rId9"/>
    <p:sldLayoutId id="2147483683" r:id="rId10"/>
    <p:sldLayoutId id="2147483684" r:id="rId11"/>
    <p:sldLayoutId id="2147483691" r:id="rId12"/>
    <p:sldLayoutId id="2147483692" r:id="rId13"/>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ebassembly.org/"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upload.wikimedia.org/wikipedia/commons/d/df/Go_gopher_app_engine_color.jpg">
            <a:extLst>
              <a:ext uri="{FF2B5EF4-FFF2-40B4-BE49-F238E27FC236}">
                <a16:creationId xmlns:a16="http://schemas.microsoft.com/office/drawing/2014/main" id="{E8F39B64-A452-43A5-8A58-B6A1DA284C5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77" b="99889" l="1468" r="99720">
                        <a14:foregroundMark x1="39832" y1="5993" x2="60028" y2="6659"/>
                        <a14:foregroundMark x1="50874" y1="1110" x2="50804" y2="777"/>
                        <a14:foregroundMark x1="81901" y1="32075" x2="84207" y2="38957"/>
                        <a14:foregroundMark x1="19986" y1="32963" x2="16422" y2="39179"/>
                        <a14:foregroundMark x1="39413" y1="50055" x2="42977" y2="42286"/>
                        <a14:foregroundMark x1="42977" y1="42286" x2="43606" y2="39068"/>
                        <a14:foregroundMark x1="26974" y1="52719" x2="32285" y2="49057"/>
                        <a14:foregroundMark x1="32285" y1="49057" x2="36897" y2="42730"/>
                        <a14:foregroundMark x1="34172" y1="53274" x2="36478" y2="34628"/>
                        <a14:foregroundMark x1="31027" y1="59600" x2="30887" y2="50277"/>
                        <a14:foregroundMark x1="71488" y1="56049" x2="67435" y2="49168"/>
                        <a14:foregroundMark x1="67435" y1="49168" x2="62753" y2="44617"/>
                        <a14:foregroundMark x1="73166" y1="49501" x2="60727" y2="40178"/>
                        <a14:foregroundMark x1="60727" y1="40178" x2="55765" y2="38402"/>
                        <a14:foregroundMark x1="58630" y1="55161" x2="58281" y2="43618"/>
                        <a14:foregroundMark x1="58281" y1="43618" x2="60098" y2="31853"/>
                        <a14:foregroundMark x1="46471" y1="61376" x2="49336" y2="71698"/>
                        <a14:foregroundMark x1="52341" y1="62819" x2="53249" y2="74695"/>
                        <a14:foregroundMark x1="82739" y1="89234" x2="88889" y2="93341"/>
                        <a14:foregroundMark x1="92662" y1="90455" x2="96366" y2="83907"/>
                        <a14:foregroundMark x1="98952" y1="84129" x2="99860" y2="83907"/>
                        <a14:foregroundMark x1="9713" y1="89900" x2="5451" y2="91676"/>
                        <a14:foregroundMark x1="5451" y1="91676" x2="2376" y2="86459"/>
                        <a14:foregroundMark x1="2376" y1="86459" x2="1537" y2="83352"/>
                        <a14:foregroundMark x1="5590" y1="93119" x2="6499" y2="92897"/>
                        <a14:foregroundMark x1="23829" y1="93674" x2="23949" y2="98997"/>
                        <a14:backgroundMark x1="31866" y1="93563" x2="39203" y2="68257"/>
                        <a14:backgroundMark x1="41370" y1="94451" x2="40112" y2="75805"/>
                        <a14:backgroundMark x1="35500" y1="94340" x2="36967" y2="83463"/>
                        <a14:backgroundMark x1="29839" y1="86459" x2="39902" y2="93563"/>
                        <a14:backgroundMark x1="39902" y1="93563" x2="49406" y2="95339"/>
                        <a14:backgroundMark x1="49406" y1="95339" x2="55905" y2="95006"/>
                        <a14:backgroundMark x1="40741" y1="80799" x2="68414" y2="95228"/>
                        <a14:backgroundMark x1="28232" y1="85461" x2="27254" y2="91232"/>
                        <a14:backgroundMark x1="38435" y1="78468" x2="41090" y2="80910"/>
                        <a14:backgroundMark x1="67925" y1="73141" x2="60867" y2="99667"/>
                        <a14:backgroundMark x1="69043" y1="88124" x2="66317" y2="99889"/>
                        <a14:backgroundMark x1="70999" y1="88457" x2="71558" y2="94895"/>
                        <a14:backgroundMark x1="71419" y1="96892" x2="71349" y2="94229"/>
                        <a14:backgroundMark x1="72117" y1="96115" x2="69182" y2="92786"/>
                        <a14:backgroundMark x1="69113" y1="89012" x2="62404" y2="73030"/>
                        <a14:backgroundMark x1="63662" y1="77469" x2="67505" y2="87347"/>
                        <a14:backgroundMark x1="56045" y1="93008" x2="64500" y2="98890"/>
                        <a14:backgroundMark x1="24039" y1="99223" x2="23550" y2="99223"/>
                        <a14:backgroundMark x1="25087" y1="99445" x2="24109" y2="99223"/>
                      </a14:backgroundRemoval>
                    </a14:imgEffect>
                  </a14:imgLayer>
                </a14:imgProps>
              </a:ext>
              <a:ext uri="{28A0092B-C50C-407E-A947-70E740481C1C}">
                <a14:useLocalDpi xmlns:a14="http://schemas.microsoft.com/office/drawing/2010/main" val="0"/>
              </a:ext>
            </a:extLst>
          </a:blip>
          <a:srcRect/>
          <a:stretch>
            <a:fillRect/>
          </a:stretch>
        </p:blipFill>
        <p:spPr bwMode="auto">
          <a:xfrm>
            <a:off x="27904" y="3886200"/>
            <a:ext cx="4317540" cy="27185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F75A97-2885-4E09-A1F6-8C0DD1152ADB}"/>
              </a:ext>
            </a:extLst>
          </p:cNvPr>
          <p:cNvSpPr txBox="1"/>
          <p:nvPr/>
        </p:nvSpPr>
        <p:spPr>
          <a:xfrm>
            <a:off x="1784577" y="1907796"/>
            <a:ext cx="8622846" cy="184665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Gráficos</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en</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 el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navegador</a:t>
            </a:r>
            <a:r>
              <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 con Go y </a:t>
            </a:r>
            <a:r>
              <a:rPr lang="en-US" sz="60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cs typeface="Arial"/>
              </a:rPr>
              <a:t>WebAssembly</a:t>
            </a:r>
            <a:endParaRPr lang="en-US" sz="6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badi"/>
            </a:endParaRPr>
          </a:p>
        </p:txBody>
      </p:sp>
      <p:sp>
        <p:nvSpPr>
          <p:cNvPr id="6" name="TextBox 5">
            <a:extLst>
              <a:ext uri="{FF2B5EF4-FFF2-40B4-BE49-F238E27FC236}">
                <a16:creationId xmlns:a16="http://schemas.microsoft.com/office/drawing/2014/main" id="{CCA06F99-41AE-4D17-BC28-9CCDCA99CC7C}"/>
              </a:ext>
            </a:extLst>
          </p:cNvPr>
          <p:cNvSpPr txBox="1"/>
          <p:nvPr/>
        </p:nvSpPr>
        <p:spPr>
          <a:xfrm>
            <a:off x="6393291" y="4257413"/>
            <a:ext cx="4014132" cy="83099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r" fontAlgn="base">
              <a:buClr>
                <a:schemeClr val="tx2"/>
              </a:buClr>
            </a:pPr>
            <a:r>
              <a:rPr lang="es-MX" dirty="0">
                <a:ln w="0"/>
                <a:solidFill>
                  <a:schemeClr val="accent1"/>
                </a:solidFill>
                <a:effectLst>
                  <a:outerShdw blurRad="38100" dist="25400" dir="5400000" algn="ctr" rotWithShape="0">
                    <a:srgbClr val="6E747A">
                      <a:alpha val="43000"/>
                    </a:srgbClr>
                  </a:outerShdw>
                </a:effectLst>
                <a:latin typeface="+mj-lt"/>
              </a:rPr>
              <a:t>Guillermo Estrada</a:t>
            </a:r>
          </a:p>
          <a:p>
            <a:pPr algn="r" fontAlgn="base">
              <a:buClr>
                <a:schemeClr val="tx2"/>
              </a:buClr>
            </a:pPr>
            <a:r>
              <a:rPr lang="es-MX"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guillermo.estrada@techmahindra.com</a:t>
            </a:r>
          </a:p>
          <a:p>
            <a:pPr algn="r" fontAlgn="base">
              <a:buClr>
                <a:schemeClr val="tx2"/>
              </a:buClr>
            </a:pPr>
            <a:r>
              <a:rPr lang="es-MX"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github.com/</a:t>
            </a:r>
            <a:r>
              <a:rPr lang="es-MX" sz="1200"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phrozen</a:t>
            </a:r>
            <a:endParaRPr lang="es-MX"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a:p>
            <a:pPr algn="r" fontAlgn="base">
              <a:buClr>
                <a:schemeClr val="tx2"/>
              </a:buClr>
            </a:pPr>
            <a:r>
              <a:rPr lang="es-MX"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a:t>
            </a:r>
            <a:r>
              <a:rPr lang="es-MX" sz="1200"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phrzn</a:t>
            </a:r>
            <a:endParaRPr lang="en-US" sz="12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spTree>
    <p:extLst>
      <p:ext uri="{BB962C8B-B14F-4D97-AF65-F5344CB8AC3E}">
        <p14:creationId xmlns:p14="http://schemas.microsoft.com/office/powerpoint/2010/main" val="181874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FAE2E663-8838-44F1-9DE9-7F00C93F80A5}"/>
              </a:ext>
            </a:extLst>
          </p:cNvPr>
          <p:cNvSpPr>
            <a:spLocks noGrp="1"/>
          </p:cNvSpPr>
          <p:nvPr>
            <p:ph type="subTitle" idx="1"/>
          </p:nvPr>
        </p:nvSpPr>
        <p:spPr>
          <a:xfrm>
            <a:off x="1181101" y="3429000"/>
            <a:ext cx="2971800" cy="609600"/>
          </a:xfrm>
        </p:spPr>
        <p:txBody>
          <a:bodyPr/>
          <a:lstStyle/>
          <a:p>
            <a:pPr algn="ctr"/>
            <a:r>
              <a:rPr lang="es-MX" dirty="0"/>
              <a:t>¡Hora de programar!</a:t>
            </a:r>
          </a:p>
          <a:p>
            <a:pPr algn="ctr"/>
            <a:r>
              <a:rPr lang="es-MX" dirty="0"/>
              <a:t>O mínimo ver código…</a:t>
            </a:r>
          </a:p>
        </p:txBody>
      </p:sp>
      <p:sp>
        <p:nvSpPr>
          <p:cNvPr id="2" name="Title 1">
            <a:extLst>
              <a:ext uri="{FF2B5EF4-FFF2-40B4-BE49-F238E27FC236}">
                <a16:creationId xmlns:a16="http://schemas.microsoft.com/office/drawing/2014/main" id="{EF1B888F-BFE6-4FFD-961C-F57350B420B4}"/>
              </a:ext>
            </a:extLst>
          </p:cNvPr>
          <p:cNvSpPr>
            <a:spLocks noGrp="1"/>
          </p:cNvSpPr>
          <p:nvPr>
            <p:ph type="title"/>
          </p:nvPr>
        </p:nvSpPr>
        <p:spPr>
          <a:xfrm>
            <a:off x="609601" y="2598003"/>
            <a:ext cx="4114800" cy="830997"/>
          </a:xfrm>
        </p:spPr>
        <p:txBody>
          <a:bodyPr/>
          <a:lstStyle/>
          <a:p>
            <a:r>
              <a:rPr lang="es-MX" sz="5400" dirty="0"/>
              <a:t>DEMO TIME</a:t>
            </a:r>
          </a:p>
        </p:txBody>
      </p:sp>
      <p:pic>
        <p:nvPicPr>
          <p:cNvPr id="7170" name="Picture 2" descr="https://res.cloudinary.com/teepublic/image/private/s--0S5NM4Dj--/t_Resized%20Artwork/c_fit,g_north_west,h_1054,w_1054/co_ffffff,e_outline:53/co_ffffff,e_outline:inner_fill:53/co_bbbbbb,e_outline:3:1000/c_mpad,g_center,h_1260,w_1260/b_rgb:eeeeee/c_limit,f_auto,h_630,q_90,w_630/v1569911708/production/designs/6160254_0.jpg">
            <a:extLst>
              <a:ext uri="{FF2B5EF4-FFF2-40B4-BE49-F238E27FC236}">
                <a16:creationId xmlns:a16="http://schemas.microsoft.com/office/drawing/2014/main" id="{0730EC57-C75D-48B8-8804-94E96C44E4E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048" b="91746" l="10000" r="90000">
                        <a14:foregroundMark x1="30000" y1="41270" x2="27619" y2="33651"/>
                        <a14:foregroundMark x1="27619" y1="33651" x2="25397" y2="36032"/>
                        <a14:foregroundMark x1="45714" y1="39048" x2="41429" y2="35238"/>
                        <a14:foregroundMark x1="53968" y1="86190" x2="65238" y2="85714"/>
                        <a14:foregroundMark x1="72063" y1="87937" x2="75714" y2="88571"/>
                        <a14:foregroundMark x1="79048" y1="90794" x2="77619" y2="90476"/>
                        <a14:foregroundMark x1="47143" y1="9683" x2="45397" y2="9365"/>
                        <a14:foregroundMark x1="47143" y1="33492" x2="43651" y2="41111"/>
                        <a14:foregroundMark x1="43651" y1="41111" x2="43651" y2="41746"/>
                        <a14:foregroundMark x1="19683" y1="45714" x2="20794" y2="44921"/>
                        <a14:foregroundMark x1="18730" y1="44127" x2="22381" y2="46190"/>
                        <a14:foregroundMark x1="40635" y1="9048" x2="38254" y2="9841"/>
                        <a14:foregroundMark x1="79365" y1="91429" x2="71111" y2="86984"/>
                        <a14:foregroundMark x1="78730" y1="91746" x2="70317" y2="88730"/>
                        <a14:foregroundMark x1="70317" y1="88730" x2="67460" y2="85873"/>
                        <a14:foregroundMark x1="52063" y1="45079" x2="43016" y2="32222"/>
                        <a14:foregroundMark x1="76825" y1="86190" x2="70317" y2="82698"/>
                      </a14:backgroundRemoval>
                    </a14:imgEffect>
                  </a14:imgLayer>
                </a14:imgProps>
              </a:ext>
              <a:ext uri="{28A0092B-C50C-407E-A947-70E740481C1C}">
                <a14:useLocalDpi xmlns:a14="http://schemas.microsoft.com/office/drawing/2010/main" val="0"/>
              </a:ext>
            </a:extLst>
          </a:blip>
          <a:srcRect/>
          <a:stretch>
            <a:fillRect/>
          </a:stretch>
        </p:blipFill>
        <p:spPr bwMode="auto">
          <a:xfrm>
            <a:off x="5410200" y="381000"/>
            <a:ext cx="600075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982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B1D6EC-E2FF-43F4-B741-A6A8A4E9C777}"/>
              </a:ext>
            </a:extLst>
          </p:cNvPr>
          <p:cNvPicPr>
            <a:picLocks noChangeAspect="1"/>
          </p:cNvPicPr>
          <p:nvPr/>
        </p:nvPicPr>
        <p:blipFill>
          <a:blip r:embed="rId2"/>
          <a:stretch>
            <a:fillRect/>
          </a:stretch>
        </p:blipFill>
        <p:spPr>
          <a:xfrm>
            <a:off x="7848600" y="2514600"/>
            <a:ext cx="4343400" cy="4343400"/>
          </a:xfrm>
          <a:prstGeom prst="rect">
            <a:avLst/>
          </a:prstGeom>
        </p:spPr>
      </p:pic>
      <p:sp>
        <p:nvSpPr>
          <p:cNvPr id="4" name="Title 3">
            <a:extLst>
              <a:ext uri="{FF2B5EF4-FFF2-40B4-BE49-F238E27FC236}">
                <a16:creationId xmlns:a16="http://schemas.microsoft.com/office/drawing/2014/main" id="{E6E34BAA-C3A3-45EE-A1B0-941179AA10DB}"/>
              </a:ext>
            </a:extLst>
          </p:cNvPr>
          <p:cNvSpPr>
            <a:spLocks noGrp="1"/>
          </p:cNvSpPr>
          <p:nvPr>
            <p:ph type="title"/>
          </p:nvPr>
        </p:nvSpPr>
        <p:spPr/>
        <p:txBody>
          <a:bodyPr/>
          <a:lstStyle/>
          <a:p>
            <a:r>
              <a:rPr lang="es-MX" dirty="0"/>
              <a:t>Conclusiones</a:t>
            </a:r>
          </a:p>
        </p:txBody>
      </p:sp>
      <p:sp>
        <p:nvSpPr>
          <p:cNvPr id="5" name="Text Placeholder 4">
            <a:extLst>
              <a:ext uri="{FF2B5EF4-FFF2-40B4-BE49-F238E27FC236}">
                <a16:creationId xmlns:a16="http://schemas.microsoft.com/office/drawing/2014/main" id="{ED65A26B-F0BF-43A1-8D94-276BB58647C9}"/>
              </a:ext>
            </a:extLst>
          </p:cNvPr>
          <p:cNvSpPr>
            <a:spLocks noGrp="1"/>
          </p:cNvSpPr>
          <p:nvPr>
            <p:ph type="body" sz="quarter" idx="10"/>
          </p:nvPr>
        </p:nvSpPr>
        <p:spPr>
          <a:xfrm>
            <a:off x="641349" y="1676400"/>
            <a:ext cx="7512051" cy="5509200"/>
          </a:xfrm>
        </p:spPr>
        <p:txBody>
          <a:bodyPr/>
          <a:lstStyle/>
          <a:p>
            <a:r>
              <a:rPr lang="es-MX" sz="2000" dirty="0" err="1"/>
              <a:t>WebAssembly</a:t>
            </a:r>
            <a:r>
              <a:rPr lang="es-MX" sz="2000" dirty="0"/>
              <a:t> es una poderosa herramienta para sacarle provecho a los navegadores, pero también a otros entornos de ejecución multi plataforma.</a:t>
            </a:r>
          </a:p>
          <a:p>
            <a:endParaRPr lang="es-MX" sz="2000" dirty="0"/>
          </a:p>
          <a:p>
            <a:r>
              <a:rPr lang="es-MX" sz="2000" dirty="0"/>
              <a:t>El soporte de </a:t>
            </a:r>
            <a:r>
              <a:rPr lang="es-MX" sz="2000" dirty="0" err="1"/>
              <a:t>WebAssembly</a:t>
            </a:r>
            <a:r>
              <a:rPr lang="es-MX" sz="2000" dirty="0"/>
              <a:t> en </a:t>
            </a:r>
            <a:r>
              <a:rPr lang="es-MX" sz="2000" dirty="0" err="1"/>
              <a:t>Go</a:t>
            </a:r>
            <a:r>
              <a:rPr lang="es-MX" sz="2000" dirty="0"/>
              <a:t>,  aunque bueno y creciendo, todavía tiene sus detalles y le falta llegar al nivel de otros lenguajes.</a:t>
            </a:r>
          </a:p>
          <a:p>
            <a:endParaRPr lang="es-MX" sz="2000" dirty="0"/>
          </a:p>
          <a:p>
            <a:r>
              <a:rPr lang="es-MX" sz="2000" dirty="0" err="1"/>
              <a:t>Go</a:t>
            </a:r>
            <a:r>
              <a:rPr lang="es-MX" sz="2000" dirty="0"/>
              <a:t> es un excelente lenguaje para desarrollar gráficos y juegos gracias a su desempeño y su sencillez. El soporte de las librerías es bueno y hay mucho por hacer.</a:t>
            </a:r>
          </a:p>
          <a:p>
            <a:endParaRPr lang="es-MX" sz="2000" dirty="0"/>
          </a:p>
          <a:p>
            <a:r>
              <a:rPr lang="es-MX" sz="2000" dirty="0"/>
              <a:t>Gracias a </a:t>
            </a:r>
            <a:r>
              <a:rPr lang="es-MX" sz="2000" dirty="0" err="1"/>
              <a:t>WebAssembly</a:t>
            </a:r>
            <a:r>
              <a:rPr lang="es-MX" sz="2000" dirty="0"/>
              <a:t> podemos desarrollar aplicaciones en </a:t>
            </a:r>
            <a:r>
              <a:rPr lang="es-MX" sz="2000" dirty="0" err="1"/>
              <a:t>Go</a:t>
            </a:r>
            <a:r>
              <a:rPr lang="es-MX" sz="2000" dirty="0"/>
              <a:t> que corren a velocidad casi nativa en los equipos de los clientes y distribuirlas fácilmente gracias a la web.</a:t>
            </a:r>
          </a:p>
          <a:p>
            <a:endParaRPr lang="es-MX" sz="2000" dirty="0"/>
          </a:p>
        </p:txBody>
      </p:sp>
      <p:sp>
        <p:nvSpPr>
          <p:cNvPr id="6" name="Text Placeholder 5">
            <a:extLst>
              <a:ext uri="{FF2B5EF4-FFF2-40B4-BE49-F238E27FC236}">
                <a16:creationId xmlns:a16="http://schemas.microsoft.com/office/drawing/2014/main" id="{C81E47A4-D716-45BB-9D12-BD030EE39B08}"/>
              </a:ext>
            </a:extLst>
          </p:cNvPr>
          <p:cNvSpPr>
            <a:spLocks noGrp="1"/>
          </p:cNvSpPr>
          <p:nvPr>
            <p:ph type="body" sz="quarter" idx="13"/>
          </p:nvPr>
        </p:nvSpPr>
        <p:spPr/>
        <p:txBody>
          <a:bodyPr/>
          <a:lstStyle/>
          <a:p>
            <a:endParaRPr lang="es-MX"/>
          </a:p>
        </p:txBody>
      </p:sp>
    </p:spTree>
    <p:extLst>
      <p:ext uri="{BB962C8B-B14F-4D97-AF65-F5344CB8AC3E}">
        <p14:creationId xmlns:p14="http://schemas.microsoft.com/office/powerpoint/2010/main" val="326061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3"/>
          <p:cNvSpPr>
            <a:spLocks noGrp="1"/>
          </p:cNvSpPr>
          <p:nvPr>
            <p:ph type="title" idx="4294967295"/>
          </p:nvPr>
        </p:nvSpPr>
        <p:spPr>
          <a:xfrm>
            <a:off x="2990850" y="2505670"/>
            <a:ext cx="6210300" cy="1846659"/>
          </a:xfrm>
        </p:spPr>
        <p:txBody>
          <a:bodyPr/>
          <a:lstStyle/>
          <a:p>
            <a:pPr algn="ctr"/>
            <a:r>
              <a:rPr lang="en-US" sz="6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 </a:t>
            </a:r>
            <a:r>
              <a:rPr lang="en-US" sz="600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poco</a:t>
            </a:r>
            <a:r>
              <a:rPr lang="en-US" sz="6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 hay </a:t>
            </a:r>
            <a:r>
              <a:rPr lang="en-US" sz="6000"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preguntas</a:t>
            </a:r>
            <a:r>
              <a:rPr lang="en-US" sz="6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endParaRPr sz="600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4098" name="Picture 2" descr="https://miro.medium.com/max/508/1*3UreHEOa70zgNwE3JeFoHQ.png">
            <a:extLst>
              <a:ext uri="{FF2B5EF4-FFF2-40B4-BE49-F238E27FC236}">
                <a16:creationId xmlns:a16="http://schemas.microsoft.com/office/drawing/2014/main" id="{49EA52A0-410D-47FD-A2DB-2B5493442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4450" y="3369600"/>
            <a:ext cx="3257550" cy="348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965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lang gopher dropping a microphone">
            <a:extLst>
              <a:ext uri="{FF2B5EF4-FFF2-40B4-BE49-F238E27FC236}">
                <a16:creationId xmlns:a16="http://schemas.microsoft.com/office/drawing/2014/main" id="{27AF82DB-D09A-496D-B96B-0B01C7245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14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A06F99-41AE-4D17-BC28-9CCDCA99CC7C}"/>
              </a:ext>
            </a:extLst>
          </p:cNvPr>
          <p:cNvSpPr txBox="1"/>
          <p:nvPr/>
        </p:nvSpPr>
        <p:spPr>
          <a:xfrm>
            <a:off x="6400800" y="2819400"/>
            <a:ext cx="4953000" cy="141577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r" fontAlgn="base">
              <a:buClr>
                <a:schemeClr val="tx2"/>
              </a:buClr>
            </a:pPr>
            <a:r>
              <a:rPr lang="es-MX" sz="3200" dirty="0">
                <a:ln w="0"/>
                <a:solidFill>
                  <a:schemeClr val="accent1"/>
                </a:solidFill>
                <a:effectLst>
                  <a:outerShdw blurRad="38100" dist="25400" dir="5400000" algn="ctr" rotWithShape="0">
                    <a:srgbClr val="6E747A">
                      <a:alpha val="43000"/>
                    </a:srgbClr>
                  </a:outerShdw>
                </a:effectLst>
                <a:latin typeface="+mj-lt"/>
              </a:rPr>
              <a:t>Guillermo Estrada</a:t>
            </a:r>
          </a:p>
          <a:p>
            <a:pPr algn="r" fontAlgn="base">
              <a:buClr>
                <a:schemeClr val="tx2"/>
              </a:buClr>
            </a:pPr>
            <a:r>
              <a:rPr lang="es-MX"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guillermo.estrada@techmahindra.com</a:t>
            </a:r>
          </a:p>
          <a:p>
            <a:pPr algn="r" fontAlgn="base">
              <a:buClr>
                <a:schemeClr val="tx2"/>
              </a:buClr>
            </a:pPr>
            <a:r>
              <a:rPr lang="es-MX"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github.com/</a:t>
            </a:r>
            <a:r>
              <a:rPr lang="es-MX" sz="2000"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phrozen</a:t>
            </a:r>
            <a:endParaRPr lang="es-MX"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a:p>
            <a:pPr algn="r" fontAlgn="base">
              <a:buClr>
                <a:schemeClr val="tx2"/>
              </a:buClr>
            </a:pPr>
            <a:r>
              <a:rPr lang="es-MX"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a:t>
            </a:r>
            <a:r>
              <a:rPr lang="es-MX" sz="2000"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phrzn</a:t>
            </a:r>
            <a:endParaRPr lang="en-US" sz="20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pic>
        <p:nvPicPr>
          <p:cNvPr id="4" name="Picture 3">
            <a:extLst>
              <a:ext uri="{FF2B5EF4-FFF2-40B4-BE49-F238E27FC236}">
                <a16:creationId xmlns:a16="http://schemas.microsoft.com/office/drawing/2014/main" id="{F3D3AF4A-E6B1-468A-8D31-A27676F7FB9E}"/>
              </a:ext>
            </a:extLst>
          </p:cNvPr>
          <p:cNvPicPr>
            <a:picLocks noChangeAspect="1"/>
          </p:cNvPicPr>
          <p:nvPr/>
        </p:nvPicPr>
        <p:blipFill>
          <a:blip r:embed="rId2"/>
          <a:stretch>
            <a:fillRect/>
          </a:stretch>
        </p:blipFill>
        <p:spPr>
          <a:xfrm>
            <a:off x="1371600" y="1295400"/>
            <a:ext cx="4267200" cy="4267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90934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E940-21CB-48A3-BA63-AEBD8FB3D514}"/>
              </a:ext>
            </a:extLst>
          </p:cNvPr>
          <p:cNvSpPr>
            <a:spLocks noGrp="1"/>
          </p:cNvSpPr>
          <p:nvPr>
            <p:ph type="title"/>
          </p:nvPr>
        </p:nvSpPr>
        <p:spPr>
          <a:xfrm>
            <a:off x="609600" y="762001"/>
            <a:ext cx="5486400" cy="492443"/>
          </a:xfrm>
        </p:spPr>
        <p:txBody>
          <a:bodyPr/>
          <a:lstStyle/>
          <a:p>
            <a:r>
              <a:rPr lang="en-US" dirty="0">
                <a:effectLst>
                  <a:outerShdw blurRad="38100" dist="38100" dir="2700000" algn="tl">
                    <a:srgbClr val="000000">
                      <a:alpha val="43137"/>
                    </a:srgbClr>
                  </a:outerShdw>
                </a:effectLst>
                <a:latin typeface="Arial"/>
                <a:cs typeface="Arial"/>
              </a:rPr>
              <a:t>¿</a:t>
            </a:r>
            <a:r>
              <a:rPr lang="en-US" dirty="0" err="1">
                <a:effectLst>
                  <a:outerShdw blurRad="38100" dist="38100" dir="2700000" algn="tl">
                    <a:srgbClr val="000000">
                      <a:alpha val="43137"/>
                    </a:srgbClr>
                  </a:outerShdw>
                </a:effectLst>
                <a:latin typeface="Arial"/>
                <a:cs typeface="Arial"/>
              </a:rPr>
              <a:t>Qué</a:t>
            </a:r>
            <a:r>
              <a:rPr lang="en-US" dirty="0">
                <a:effectLst>
                  <a:outerShdw blurRad="38100" dist="38100" dir="2700000" algn="tl">
                    <a:srgbClr val="000000">
                      <a:alpha val="43137"/>
                    </a:srgbClr>
                  </a:outerShdw>
                </a:effectLst>
                <a:latin typeface="Arial"/>
                <a:cs typeface="Arial"/>
              </a:rPr>
              <a:t> es </a:t>
            </a:r>
            <a:r>
              <a:rPr lang="en-US" dirty="0" err="1">
                <a:effectLst>
                  <a:outerShdw blurRad="38100" dist="38100" dir="2700000" algn="tl">
                    <a:srgbClr val="000000">
                      <a:alpha val="43137"/>
                    </a:srgbClr>
                  </a:outerShdw>
                </a:effectLst>
                <a:latin typeface="Arial"/>
                <a:cs typeface="Arial"/>
              </a:rPr>
              <a:t>WebAssembly</a:t>
            </a:r>
            <a:r>
              <a:rPr lang="en-US" dirty="0">
                <a:effectLst>
                  <a:outerShdw blurRad="38100" dist="38100" dir="2700000" algn="tl">
                    <a:srgbClr val="000000">
                      <a:alpha val="43137"/>
                    </a:srgbClr>
                  </a:outerShdw>
                </a:effectLst>
                <a:latin typeface="Arial"/>
                <a:cs typeface="Arial"/>
              </a:rPr>
              <a:t>?</a:t>
            </a:r>
            <a:endParaRPr lang="en-US" dirty="0">
              <a:effectLst>
                <a:outerShdw blurRad="38100" dist="38100" dir="2700000" algn="tl">
                  <a:srgbClr val="000000">
                    <a:alpha val="43137"/>
                  </a:srgbClr>
                </a:outerShdw>
              </a:effectLst>
            </a:endParaRPr>
          </a:p>
        </p:txBody>
      </p:sp>
      <p:pic>
        <p:nvPicPr>
          <p:cNvPr id="1026" name="Picture 2" descr="https://upload.wikimedia.org/wikipedia/commons/3/30/WebAssembly_Logo.png">
            <a:extLst>
              <a:ext uri="{FF2B5EF4-FFF2-40B4-BE49-F238E27FC236}">
                <a16:creationId xmlns:a16="http://schemas.microsoft.com/office/drawing/2014/main" id="{9659CE96-3D6C-4BC1-92ED-2DE685F97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6075" y="1273945"/>
            <a:ext cx="4886325" cy="4886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6E15D6-02F9-4056-9E84-FDB8596D2400}"/>
              </a:ext>
            </a:extLst>
          </p:cNvPr>
          <p:cNvSpPr txBox="1"/>
          <p:nvPr/>
        </p:nvSpPr>
        <p:spPr>
          <a:xfrm>
            <a:off x="609600" y="2057400"/>
            <a:ext cx="5486400" cy="3636316"/>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a:lnSpc>
                <a:spcPct val="150000"/>
              </a:lnSpc>
              <a:buClr>
                <a:schemeClr val="tx2"/>
              </a:buClr>
            </a:pPr>
            <a:r>
              <a:rPr lang="es-MX" sz="2000" dirty="0">
                <a:ln w="0"/>
                <a:solidFill>
                  <a:schemeClr val="accent1"/>
                </a:solidFill>
                <a:effectLst>
                  <a:outerShdw blurRad="38100" dist="25400" dir="5400000" algn="ctr" rotWithShape="0">
                    <a:srgbClr val="6E747A">
                      <a:alpha val="43000"/>
                    </a:srgbClr>
                  </a:outerShdw>
                </a:effectLst>
              </a:rPr>
              <a:t>“</a:t>
            </a:r>
            <a:r>
              <a:rPr lang="es-MX" sz="2000" dirty="0" err="1">
                <a:ln w="0"/>
                <a:solidFill>
                  <a:schemeClr val="accent1"/>
                </a:solidFill>
                <a:effectLst>
                  <a:outerShdw blurRad="38100" dist="25400" dir="5400000" algn="ctr" rotWithShape="0">
                    <a:srgbClr val="6E747A">
                      <a:alpha val="43000"/>
                    </a:srgbClr>
                  </a:outerShdw>
                </a:effectLst>
              </a:rPr>
              <a:t>WebAssembly</a:t>
            </a:r>
            <a:r>
              <a:rPr lang="es-MX" sz="2000" dirty="0">
                <a:ln w="0"/>
                <a:solidFill>
                  <a:schemeClr val="accent1"/>
                </a:solidFill>
                <a:effectLst>
                  <a:outerShdw blurRad="38100" dist="25400" dir="5400000" algn="ctr" rotWithShape="0">
                    <a:srgbClr val="6E747A">
                      <a:alpha val="43000"/>
                    </a:srgbClr>
                  </a:outerShdw>
                </a:effectLst>
              </a:rPr>
              <a:t> (abreviado </a:t>
            </a:r>
            <a:r>
              <a:rPr lang="es-MX" sz="2000" dirty="0" err="1">
                <a:ln w="0"/>
                <a:solidFill>
                  <a:schemeClr val="accent1"/>
                </a:solidFill>
                <a:effectLst>
                  <a:outerShdw blurRad="38100" dist="25400" dir="5400000" algn="ctr" rotWithShape="0">
                    <a:srgbClr val="6E747A">
                      <a:alpha val="43000"/>
                    </a:srgbClr>
                  </a:outerShdw>
                </a:effectLst>
              </a:rPr>
              <a:t>Wasm</a:t>
            </a:r>
            <a:r>
              <a:rPr lang="es-MX" sz="2000" dirty="0">
                <a:ln w="0"/>
                <a:solidFill>
                  <a:schemeClr val="accent1"/>
                </a:solidFill>
                <a:effectLst>
                  <a:outerShdw blurRad="38100" dist="25400" dir="5400000" algn="ctr" rotWithShape="0">
                    <a:srgbClr val="6E747A">
                      <a:alpha val="43000"/>
                    </a:srgbClr>
                  </a:outerShdw>
                </a:effectLst>
              </a:rPr>
              <a:t>) es un formato de instrucción binaria para una máquina virtual basada en pila. </a:t>
            </a:r>
            <a:r>
              <a:rPr lang="es-MX" sz="2000" dirty="0" err="1">
                <a:ln w="0"/>
                <a:solidFill>
                  <a:schemeClr val="accent1"/>
                </a:solidFill>
                <a:effectLst>
                  <a:outerShdw blurRad="38100" dist="25400" dir="5400000" algn="ctr" rotWithShape="0">
                    <a:srgbClr val="6E747A">
                      <a:alpha val="43000"/>
                    </a:srgbClr>
                  </a:outerShdw>
                </a:effectLst>
              </a:rPr>
              <a:t>Wasm</a:t>
            </a:r>
            <a:r>
              <a:rPr lang="es-MX" sz="2000" dirty="0">
                <a:ln w="0"/>
                <a:solidFill>
                  <a:schemeClr val="accent1"/>
                </a:solidFill>
                <a:effectLst>
                  <a:outerShdw blurRad="38100" dist="25400" dir="5400000" algn="ctr" rotWithShape="0">
                    <a:srgbClr val="6E747A">
                      <a:alpha val="43000"/>
                    </a:srgbClr>
                  </a:outerShdw>
                </a:effectLst>
              </a:rPr>
              <a:t> está diseñado como un objetivo de compilación portátil para lenguajes de programación, lo que permite la implementación en la web para aplicaciones de cliente y servidor.”</a:t>
            </a:r>
          </a:p>
          <a:p>
            <a:pPr algn="ctr">
              <a:lnSpc>
                <a:spcPct val="150000"/>
              </a:lnSpc>
              <a:buClr>
                <a:schemeClr val="tx2"/>
              </a:buClr>
            </a:pPr>
            <a:r>
              <a:rPr lang="es-MX" sz="2000" dirty="0">
                <a:ln w="0"/>
                <a:effectLst>
                  <a:outerShdw blurRad="38100" dist="25400" dir="5400000" algn="ctr" rotWithShape="0">
                    <a:srgbClr val="6E747A">
                      <a:alpha val="43000"/>
                    </a:srgbClr>
                  </a:outerShdw>
                </a:effectLst>
                <a:hlinkClick r:id="rId3"/>
              </a:rPr>
              <a:t>https://webassembly.org/</a:t>
            </a:r>
            <a:endParaRPr lang="es-MX" sz="2000" dirty="0">
              <a:ln w="0"/>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8121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3E940-21CB-48A3-BA63-AEBD8FB3D514}"/>
              </a:ext>
            </a:extLst>
          </p:cNvPr>
          <p:cNvSpPr>
            <a:spLocks noGrp="1"/>
          </p:cNvSpPr>
          <p:nvPr>
            <p:ph type="title"/>
          </p:nvPr>
        </p:nvSpPr>
        <p:spPr>
          <a:xfrm>
            <a:off x="609600" y="685800"/>
            <a:ext cx="6553200" cy="984885"/>
          </a:xfrm>
        </p:spPr>
        <p:txBody>
          <a:bodyPr/>
          <a:lstStyle/>
          <a:p>
            <a:r>
              <a:rPr lang="en-US" dirty="0" err="1">
                <a:effectLst>
                  <a:outerShdw blurRad="38100" dist="38100" dir="2700000" algn="tl">
                    <a:srgbClr val="000000">
                      <a:alpha val="43137"/>
                    </a:srgbClr>
                  </a:outerShdw>
                </a:effectLst>
                <a:latin typeface="Arial"/>
                <a:cs typeface="Arial"/>
              </a:rPr>
              <a:t>Características</a:t>
            </a:r>
            <a:r>
              <a:rPr lang="en-US" dirty="0">
                <a:effectLst>
                  <a:outerShdw blurRad="38100" dist="38100" dir="2700000" algn="tl">
                    <a:srgbClr val="000000">
                      <a:alpha val="43137"/>
                    </a:srgbClr>
                  </a:outerShdw>
                </a:effectLst>
                <a:latin typeface="Arial"/>
                <a:cs typeface="Arial"/>
              </a:rPr>
              <a:t> de </a:t>
            </a:r>
            <a:r>
              <a:rPr lang="en-US" dirty="0" err="1">
                <a:effectLst>
                  <a:outerShdw blurRad="38100" dist="38100" dir="2700000" algn="tl">
                    <a:srgbClr val="000000">
                      <a:alpha val="43137"/>
                    </a:srgbClr>
                  </a:outerShdw>
                </a:effectLst>
                <a:latin typeface="Arial"/>
                <a:cs typeface="Arial"/>
              </a:rPr>
              <a:t>WebAssembly</a:t>
            </a:r>
            <a:endParaRPr lang="en-US" dirty="0">
              <a:effectLst>
                <a:outerShdw blurRad="38100" dist="38100" dir="2700000" algn="tl">
                  <a:srgbClr val="000000">
                    <a:alpha val="43137"/>
                  </a:srgbClr>
                </a:outerShdw>
              </a:effectLst>
            </a:endParaRPr>
          </a:p>
        </p:txBody>
      </p:sp>
      <p:graphicFrame>
        <p:nvGraphicFramePr>
          <p:cNvPr id="3" name="Diagram 2">
            <a:extLst>
              <a:ext uri="{FF2B5EF4-FFF2-40B4-BE49-F238E27FC236}">
                <a16:creationId xmlns:a16="http://schemas.microsoft.com/office/drawing/2014/main" id="{3C9ABDFD-9E5D-44F5-A9CD-3E0DA60F891E}"/>
              </a:ext>
            </a:extLst>
          </p:cNvPr>
          <p:cNvGraphicFramePr/>
          <p:nvPr>
            <p:extLst>
              <p:ext uri="{D42A27DB-BD31-4B8C-83A1-F6EECF244321}">
                <p14:modId xmlns:p14="http://schemas.microsoft.com/office/powerpoint/2010/main" val="104982071"/>
              </p:ext>
            </p:extLst>
          </p:nvPr>
        </p:nvGraphicFramePr>
        <p:xfrm>
          <a:off x="381000" y="1371961"/>
          <a:ext cx="54864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41E7A3AD-B6D4-4E88-B5B9-65A84B056297}"/>
              </a:ext>
            </a:extLst>
          </p:cNvPr>
          <p:cNvSpPr/>
          <p:nvPr/>
        </p:nvSpPr>
        <p:spPr>
          <a:xfrm>
            <a:off x="6096000" y="1479322"/>
            <a:ext cx="5486400" cy="4770537"/>
          </a:xfrm>
          <a:prstGeom prst="rect">
            <a:avLst/>
          </a:prstGeom>
        </p:spPr>
        <p:txBody>
          <a:bodyPr wrap="square">
            <a:spAutoFit/>
          </a:bodyPr>
          <a:lstStyle/>
          <a:p>
            <a:pPr marL="285750" indent="-285750" algn="just">
              <a:buFont typeface="Arial" panose="020B0604020202020204" pitchFamily="34" charset="0"/>
              <a:buChar char="•"/>
            </a:pPr>
            <a:r>
              <a:rPr lang="es-MX" sz="1600" b="1" dirty="0" err="1">
                <a:solidFill>
                  <a:schemeClr val="accent3"/>
                </a:solidFill>
              </a:rPr>
              <a:t>WebAssembly</a:t>
            </a:r>
            <a:r>
              <a:rPr lang="es-MX" sz="1600" b="1" dirty="0">
                <a:solidFill>
                  <a:schemeClr val="accent3"/>
                </a:solidFill>
              </a:rPr>
              <a:t> tiene como objetivo ejecutarse a velocidad nativa aprovechando las capacidades de hardware comunes disponibles en una amplia gama de plataformas.</a:t>
            </a:r>
          </a:p>
          <a:p>
            <a:pPr marL="285750" indent="-285750" algn="just">
              <a:buFont typeface="Arial" panose="020B0604020202020204" pitchFamily="34" charset="0"/>
              <a:buChar char="•"/>
            </a:pPr>
            <a:endParaRPr lang="es-MX" sz="1600" dirty="0"/>
          </a:p>
          <a:p>
            <a:pPr marL="285750" indent="-285750" algn="just">
              <a:buFont typeface="Arial" panose="020B0604020202020204" pitchFamily="34" charset="0"/>
              <a:buChar char="•"/>
            </a:pPr>
            <a:r>
              <a:rPr lang="es-MX" sz="1600" b="1" dirty="0" err="1">
                <a:solidFill>
                  <a:srgbClr val="00B050"/>
                </a:solidFill>
              </a:rPr>
              <a:t>WebAssembly</a:t>
            </a:r>
            <a:r>
              <a:rPr lang="es-MX" sz="1600" b="1" dirty="0">
                <a:solidFill>
                  <a:srgbClr val="00B050"/>
                </a:solidFill>
              </a:rPr>
              <a:t> describe un entorno de ejecución en espacio aislado y seguro para la memoria que incluso puede implementarse dentro de las máquinas virtuales de JavaScript existentes. </a:t>
            </a:r>
          </a:p>
          <a:p>
            <a:pPr marL="285750" indent="-285750" algn="just">
              <a:buFont typeface="Arial" panose="020B0604020202020204" pitchFamily="34" charset="0"/>
              <a:buChar char="•"/>
            </a:pPr>
            <a:endParaRPr lang="es-MX" sz="1600" dirty="0"/>
          </a:p>
          <a:p>
            <a:pPr marL="285750" indent="-285750" algn="just">
              <a:buFont typeface="Arial" panose="020B0604020202020204" pitchFamily="34" charset="0"/>
              <a:buChar char="•"/>
            </a:pPr>
            <a:r>
              <a:rPr lang="es-MX" sz="1600" b="1" dirty="0" err="1">
                <a:solidFill>
                  <a:srgbClr val="0070C0"/>
                </a:solidFill>
              </a:rPr>
              <a:t>WebAssembly</a:t>
            </a:r>
            <a:r>
              <a:rPr lang="es-MX" sz="1600" b="1" dirty="0">
                <a:solidFill>
                  <a:srgbClr val="0070C0"/>
                </a:solidFill>
              </a:rPr>
              <a:t> está diseñado para imprimirse de forma bonita en un formato de texto para depurar, probar, experimentar, optimizar, aprender, enseñar y escribir programas a mano.</a:t>
            </a:r>
          </a:p>
          <a:p>
            <a:pPr marL="285750" indent="-285750" algn="just">
              <a:buFont typeface="Arial" panose="020B0604020202020204" pitchFamily="34" charset="0"/>
              <a:buChar char="•"/>
            </a:pPr>
            <a:endParaRPr lang="es-MX" sz="1600" dirty="0"/>
          </a:p>
          <a:p>
            <a:pPr marL="285750" indent="-285750" algn="just">
              <a:buFont typeface="Arial" panose="020B0604020202020204" pitchFamily="34" charset="0"/>
              <a:buChar char="•"/>
            </a:pPr>
            <a:r>
              <a:rPr lang="es-MX" sz="1600" b="1" dirty="0">
                <a:solidFill>
                  <a:schemeClr val="accent1"/>
                </a:solidFill>
              </a:rPr>
              <a:t>Los módulos de </a:t>
            </a:r>
            <a:r>
              <a:rPr lang="es-MX" sz="1600" b="1" dirty="0" err="1">
                <a:solidFill>
                  <a:schemeClr val="accent1"/>
                </a:solidFill>
              </a:rPr>
              <a:t>WebAssembly</a:t>
            </a:r>
            <a:r>
              <a:rPr lang="es-MX" sz="1600" b="1" dirty="0">
                <a:solidFill>
                  <a:schemeClr val="accent1"/>
                </a:solidFill>
              </a:rPr>
              <a:t> podrán entrar y salir del contexto de JavaScript y acceder a la funcionalidad del navegador a través de las mismas API web accesibles desde JavaScript.</a:t>
            </a:r>
          </a:p>
        </p:txBody>
      </p:sp>
    </p:spTree>
    <p:extLst>
      <p:ext uri="{BB962C8B-B14F-4D97-AF65-F5344CB8AC3E}">
        <p14:creationId xmlns:p14="http://schemas.microsoft.com/office/powerpoint/2010/main" val="1982577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1C105E-583C-463E-AA0D-4CA4756BBB38}"/>
              </a:ext>
            </a:extLst>
          </p:cNvPr>
          <p:cNvPicPr>
            <a:picLocks noChangeAspect="1"/>
          </p:cNvPicPr>
          <p:nvPr/>
        </p:nvPicPr>
        <p:blipFill>
          <a:blip r:embed="rId2"/>
          <a:stretch>
            <a:fillRect/>
          </a:stretch>
        </p:blipFill>
        <p:spPr>
          <a:xfrm>
            <a:off x="535030" y="464275"/>
            <a:ext cx="10896600" cy="6029452"/>
          </a:xfrm>
          <a:prstGeom prst="rect">
            <a:avLst/>
          </a:prstGeom>
        </p:spPr>
      </p:pic>
      <p:pic>
        <p:nvPicPr>
          <p:cNvPr id="2052" name="Picture 4" descr="Archivo:Go Logo Blue.svg">
            <a:extLst>
              <a:ext uri="{FF2B5EF4-FFF2-40B4-BE49-F238E27FC236}">
                <a16:creationId xmlns:a16="http://schemas.microsoft.com/office/drawing/2014/main" id="{61D56A58-06FE-43A5-9B2A-C7AF9C6EF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648200"/>
            <a:ext cx="1828800" cy="6858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DA7A87F-1E0F-458E-904D-206C822F4DFE}"/>
              </a:ext>
            </a:extLst>
          </p:cNvPr>
          <p:cNvSpPr/>
          <p:nvPr/>
        </p:nvSpPr>
        <p:spPr>
          <a:xfrm>
            <a:off x="9067800" y="6400800"/>
            <a:ext cx="2589170" cy="230832"/>
          </a:xfrm>
          <a:prstGeom prst="rect">
            <a:avLst/>
          </a:prstGeom>
        </p:spPr>
        <p:txBody>
          <a:bodyPr wrap="none">
            <a:spAutoFit/>
          </a:bodyPr>
          <a:lstStyle/>
          <a:p>
            <a:r>
              <a:rPr lang="es-MX" sz="900" dirty="0">
                <a:solidFill>
                  <a:schemeClr val="tx2"/>
                </a:solidFill>
              </a:rPr>
              <a:t>https://rst.software/blog/2019/05/webassembly/</a:t>
            </a:r>
          </a:p>
        </p:txBody>
      </p:sp>
    </p:spTree>
    <p:extLst>
      <p:ext uri="{BB962C8B-B14F-4D97-AF65-F5344CB8AC3E}">
        <p14:creationId xmlns:p14="http://schemas.microsoft.com/office/powerpoint/2010/main" val="190080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7470386-075A-4DEF-9BAF-9DE283243187}"/>
              </a:ext>
            </a:extLst>
          </p:cNvPr>
          <p:cNvSpPr>
            <a:spLocks noGrp="1"/>
          </p:cNvSpPr>
          <p:nvPr>
            <p:ph type="body" sz="quarter" idx="19"/>
          </p:nvPr>
        </p:nvSpPr>
        <p:spPr>
          <a:xfrm>
            <a:off x="381000" y="3131374"/>
            <a:ext cx="5715000" cy="2362200"/>
          </a:xfrm>
        </p:spPr>
        <p:txBody>
          <a:bodyPr/>
          <a:lstStyle/>
          <a:p>
            <a:pPr marL="0" indent="0" algn="ctr">
              <a:buNone/>
            </a:pPr>
            <a:r>
              <a:rPr lang="es-MX" sz="2400" i="1" dirty="0" err="1">
                <a:solidFill>
                  <a:schemeClr val="accent1"/>
                </a:solidFill>
                <a:effectLst>
                  <a:outerShdw blurRad="38100" dist="38100" dir="2700000" algn="tl">
                    <a:srgbClr val="000000">
                      <a:alpha val="43137"/>
                    </a:srgbClr>
                  </a:outerShdw>
                </a:effectLst>
              </a:rPr>
              <a:t>Ebiten</a:t>
            </a:r>
            <a:r>
              <a:rPr lang="es-MX" sz="2400" i="1" dirty="0">
                <a:solidFill>
                  <a:schemeClr val="accent1"/>
                </a:solidFill>
                <a:effectLst>
                  <a:outerShdw blurRad="38100" dist="38100" dir="2700000" algn="tl">
                    <a:srgbClr val="000000">
                      <a:alpha val="43137"/>
                    </a:srgbClr>
                  </a:outerShdw>
                </a:effectLst>
              </a:rPr>
              <a:t> (</a:t>
            </a:r>
            <a:r>
              <a:rPr lang="ja-JP" altLang="es-MX" sz="2400" i="1" dirty="0">
                <a:solidFill>
                  <a:schemeClr val="accent1"/>
                </a:solidFill>
                <a:effectLst>
                  <a:outerShdw blurRad="38100" dist="38100" dir="2700000" algn="tl">
                    <a:srgbClr val="000000">
                      <a:alpha val="43137"/>
                    </a:srgbClr>
                  </a:outerShdw>
                </a:effectLst>
              </a:rPr>
              <a:t>海老天</a:t>
            </a:r>
            <a:r>
              <a:rPr lang="es-MX" altLang="ja-JP" sz="2400" i="1" dirty="0">
                <a:solidFill>
                  <a:schemeClr val="accent1"/>
                </a:solidFill>
                <a:effectLst>
                  <a:outerShdw blurRad="38100" dist="38100" dir="2700000" algn="tl">
                    <a:srgbClr val="000000">
                      <a:alpha val="43137"/>
                    </a:srgbClr>
                  </a:outerShdw>
                </a:effectLst>
              </a:rPr>
              <a:t>)</a:t>
            </a:r>
            <a:r>
              <a:rPr lang="es-MX" sz="2400" i="1" dirty="0">
                <a:solidFill>
                  <a:schemeClr val="accent1"/>
                </a:solidFill>
                <a:effectLst>
                  <a:outerShdw blurRad="38100" dist="38100" dir="2700000" algn="tl">
                    <a:srgbClr val="000000">
                      <a:alpha val="43137"/>
                    </a:srgbClr>
                  </a:outerShdw>
                </a:effectLst>
              </a:rPr>
              <a:t> es una biblioteca de juegos de código abierto para </a:t>
            </a:r>
            <a:r>
              <a:rPr lang="es-MX" sz="2400" i="1" dirty="0" err="1">
                <a:solidFill>
                  <a:schemeClr val="accent1"/>
                </a:solidFill>
                <a:effectLst>
                  <a:outerShdw blurRad="38100" dist="38100" dir="2700000" algn="tl">
                    <a:srgbClr val="000000">
                      <a:alpha val="43137"/>
                    </a:srgbClr>
                  </a:outerShdw>
                </a:effectLst>
              </a:rPr>
              <a:t>Go</a:t>
            </a:r>
            <a:r>
              <a:rPr lang="es-MX" sz="2400" i="1" dirty="0">
                <a:solidFill>
                  <a:schemeClr val="accent1"/>
                </a:solidFill>
                <a:effectLst>
                  <a:outerShdw blurRad="38100" dist="38100" dir="2700000" algn="tl">
                    <a:srgbClr val="000000">
                      <a:alpha val="43137"/>
                    </a:srgbClr>
                  </a:outerShdw>
                </a:effectLst>
              </a:rPr>
              <a:t>. La sencilla API de </a:t>
            </a:r>
            <a:r>
              <a:rPr lang="es-MX" sz="2400" i="1" dirty="0" err="1">
                <a:solidFill>
                  <a:schemeClr val="accent1"/>
                </a:solidFill>
                <a:effectLst>
                  <a:outerShdw blurRad="38100" dist="38100" dir="2700000" algn="tl">
                    <a:srgbClr val="000000">
                      <a:alpha val="43137"/>
                    </a:srgbClr>
                  </a:outerShdw>
                </a:effectLst>
              </a:rPr>
              <a:t>Ebiten</a:t>
            </a:r>
            <a:r>
              <a:rPr lang="es-MX" sz="2400" i="1" dirty="0">
                <a:solidFill>
                  <a:schemeClr val="accent1"/>
                </a:solidFill>
                <a:effectLst>
                  <a:outerShdw blurRad="38100" dist="38100" dir="2700000" algn="tl">
                    <a:srgbClr val="000000">
                      <a:alpha val="43137"/>
                    </a:srgbClr>
                  </a:outerShdw>
                </a:effectLst>
              </a:rPr>
              <a:t> permite desarrollar rápida y fácilmente juegos 2D que se pueden implementar en múltiples plataformas.</a:t>
            </a:r>
          </a:p>
        </p:txBody>
      </p:sp>
      <p:sp>
        <p:nvSpPr>
          <p:cNvPr id="4" name="Title 3">
            <a:extLst>
              <a:ext uri="{FF2B5EF4-FFF2-40B4-BE49-F238E27FC236}">
                <a16:creationId xmlns:a16="http://schemas.microsoft.com/office/drawing/2014/main" id="{DC6D3D65-36AB-40EA-B797-0A81968620BE}"/>
              </a:ext>
            </a:extLst>
          </p:cNvPr>
          <p:cNvSpPr>
            <a:spLocks noGrp="1"/>
          </p:cNvSpPr>
          <p:nvPr>
            <p:ph type="title"/>
          </p:nvPr>
        </p:nvSpPr>
        <p:spPr>
          <a:xfrm>
            <a:off x="641351" y="727075"/>
            <a:ext cx="3397250" cy="1107996"/>
          </a:xfrm>
        </p:spPr>
        <p:txBody>
          <a:bodyPr/>
          <a:lstStyle/>
          <a:p>
            <a:r>
              <a:rPr lang="es-MX" sz="7200" dirty="0" err="1">
                <a:solidFill>
                  <a:srgbClr val="DB5620"/>
                </a:solidFill>
              </a:rPr>
              <a:t>Ebiten</a:t>
            </a:r>
            <a:endParaRPr lang="es-MX" sz="7200" dirty="0">
              <a:solidFill>
                <a:srgbClr val="DB5620"/>
              </a:solidFill>
            </a:endParaRPr>
          </a:p>
        </p:txBody>
      </p:sp>
      <p:sp>
        <p:nvSpPr>
          <p:cNvPr id="5" name="Text Placeholder 4">
            <a:extLst>
              <a:ext uri="{FF2B5EF4-FFF2-40B4-BE49-F238E27FC236}">
                <a16:creationId xmlns:a16="http://schemas.microsoft.com/office/drawing/2014/main" id="{E0B011FE-5DCC-426E-B4BE-D495E4C81201}"/>
              </a:ext>
            </a:extLst>
          </p:cNvPr>
          <p:cNvSpPr>
            <a:spLocks noGrp="1"/>
          </p:cNvSpPr>
          <p:nvPr>
            <p:ph type="body" sz="quarter" idx="13"/>
          </p:nvPr>
        </p:nvSpPr>
        <p:spPr>
          <a:xfrm>
            <a:off x="641351" y="1787369"/>
            <a:ext cx="2711450" cy="283711"/>
          </a:xfrm>
        </p:spPr>
        <p:txBody>
          <a:bodyPr/>
          <a:lstStyle/>
          <a:p>
            <a:r>
              <a:rPr lang="es-MX" dirty="0"/>
              <a:t>https://ebiten.org/</a:t>
            </a:r>
          </a:p>
        </p:txBody>
      </p:sp>
      <p:pic>
        <p:nvPicPr>
          <p:cNvPr id="4098" name="Picture 2" descr="https://ebiten.org/images/logo.png">
            <a:extLst>
              <a:ext uri="{FF2B5EF4-FFF2-40B4-BE49-F238E27FC236}">
                <a16:creationId xmlns:a16="http://schemas.microsoft.com/office/drawing/2014/main" id="{1ECD0064-71AA-4DF7-AC91-05F9CBCED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0"/>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ultiplatform">
            <a:extLst>
              <a:ext uri="{FF2B5EF4-FFF2-40B4-BE49-F238E27FC236}">
                <a16:creationId xmlns:a16="http://schemas.microsoft.com/office/drawing/2014/main" id="{B5E2C20D-2546-46D7-ADD8-7F79F982C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934" y="431559"/>
            <a:ext cx="39624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igh Performance">
            <a:extLst>
              <a:ext uri="{FF2B5EF4-FFF2-40B4-BE49-F238E27FC236}">
                <a16:creationId xmlns:a16="http://schemas.microsoft.com/office/drawing/2014/main" id="{89441B7F-8BE5-4897-A10C-E6F8017E3C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4419600"/>
            <a:ext cx="39624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ead Simple">
            <a:extLst>
              <a:ext uri="{FF2B5EF4-FFF2-40B4-BE49-F238E27FC236}">
                <a16:creationId xmlns:a16="http://schemas.microsoft.com/office/drawing/2014/main" id="{8AB05B8D-CA1D-48B0-BF2A-ADAFDFD59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2425579"/>
            <a:ext cx="39624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29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DB18A36-2B51-4204-A268-A25763062624}"/>
              </a:ext>
            </a:extLst>
          </p:cNvPr>
          <p:cNvSpPr>
            <a:spLocks noGrp="1"/>
          </p:cNvSpPr>
          <p:nvPr>
            <p:ph type="title"/>
          </p:nvPr>
        </p:nvSpPr>
        <p:spPr/>
        <p:txBody>
          <a:bodyPr/>
          <a:lstStyle/>
          <a:p>
            <a:r>
              <a:rPr lang="es-MX" dirty="0" err="1"/>
              <a:t>Conway’s</a:t>
            </a:r>
            <a:r>
              <a:rPr lang="es-MX" dirty="0"/>
              <a:t> </a:t>
            </a:r>
            <a:r>
              <a:rPr lang="es-MX" dirty="0" err="1"/>
              <a:t>Game</a:t>
            </a:r>
            <a:r>
              <a:rPr lang="es-MX" dirty="0"/>
              <a:t> </a:t>
            </a:r>
            <a:r>
              <a:rPr lang="es-MX" dirty="0" err="1"/>
              <a:t>of</a:t>
            </a:r>
            <a:r>
              <a:rPr lang="es-MX" dirty="0"/>
              <a:t> </a:t>
            </a:r>
            <a:r>
              <a:rPr lang="es-MX" dirty="0" err="1"/>
              <a:t>Life</a:t>
            </a:r>
            <a:endParaRPr lang="es-MX" dirty="0"/>
          </a:p>
        </p:txBody>
      </p:sp>
      <p:sp>
        <p:nvSpPr>
          <p:cNvPr id="13" name="Text Placeholder 12">
            <a:extLst>
              <a:ext uri="{FF2B5EF4-FFF2-40B4-BE49-F238E27FC236}">
                <a16:creationId xmlns:a16="http://schemas.microsoft.com/office/drawing/2014/main" id="{447F8F1B-5E43-4C79-A925-C933A43BEBB8}"/>
              </a:ext>
            </a:extLst>
          </p:cNvPr>
          <p:cNvSpPr>
            <a:spLocks noGrp="1"/>
          </p:cNvSpPr>
          <p:nvPr>
            <p:ph type="body" sz="quarter" idx="10"/>
          </p:nvPr>
        </p:nvSpPr>
        <p:spPr>
          <a:xfrm>
            <a:off x="609600" y="2040880"/>
            <a:ext cx="4800600" cy="4097981"/>
          </a:xfrm>
        </p:spPr>
        <p:txBody>
          <a:bodyPr/>
          <a:lstStyle/>
          <a:p>
            <a:pPr marL="0" indent="0">
              <a:lnSpc>
                <a:spcPct val="150000"/>
              </a:lnSpc>
              <a:buNone/>
            </a:pPr>
            <a:r>
              <a:rPr lang="es-MX" sz="2000" dirty="0"/>
              <a:t>El </a:t>
            </a:r>
            <a:r>
              <a:rPr lang="es-MX" sz="2000" b="1" dirty="0"/>
              <a:t>Juego de la vida </a:t>
            </a:r>
            <a:r>
              <a:rPr lang="es-MX" sz="2000" dirty="0"/>
              <a:t>es un autómata celular diseñado por el matemático británico John Horton Conway en 1970. Es un juego de cero jugadores, en el que su evolución es determinada por un estado inicial, sin requerir intervención adicional. Se considera un sistema Turing completo que puede simular cualquier otra Máquina de Turing.</a:t>
            </a:r>
          </a:p>
        </p:txBody>
      </p:sp>
      <p:sp>
        <p:nvSpPr>
          <p:cNvPr id="14" name="Text Placeholder 13">
            <a:extLst>
              <a:ext uri="{FF2B5EF4-FFF2-40B4-BE49-F238E27FC236}">
                <a16:creationId xmlns:a16="http://schemas.microsoft.com/office/drawing/2014/main" id="{E32B0422-795B-475C-A3D2-134D7A189774}"/>
              </a:ext>
            </a:extLst>
          </p:cNvPr>
          <p:cNvSpPr>
            <a:spLocks noGrp="1"/>
          </p:cNvSpPr>
          <p:nvPr>
            <p:ph type="body" sz="quarter" idx="13"/>
          </p:nvPr>
        </p:nvSpPr>
        <p:spPr/>
        <p:txBody>
          <a:bodyPr/>
          <a:lstStyle/>
          <a:p>
            <a:r>
              <a:rPr lang="es-MX" dirty="0"/>
              <a:t>https://es.wikipedia.org/wiki/Juego_de_la_vida</a:t>
            </a:r>
          </a:p>
        </p:txBody>
      </p:sp>
      <p:pic>
        <p:nvPicPr>
          <p:cNvPr id="5126" name="Picture 6" descr="John H Conway 2005.jpg">
            <a:extLst>
              <a:ext uri="{FF2B5EF4-FFF2-40B4-BE49-F238E27FC236}">
                <a16:creationId xmlns:a16="http://schemas.microsoft.com/office/drawing/2014/main" id="{DB7E72F8-46E2-4021-A244-7CD20E9589F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38800" y="1599312"/>
            <a:ext cx="6119164" cy="40637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17" name="TextBox 16">
            <a:extLst>
              <a:ext uri="{FF2B5EF4-FFF2-40B4-BE49-F238E27FC236}">
                <a16:creationId xmlns:a16="http://schemas.microsoft.com/office/drawing/2014/main" id="{02D84051-31DC-4401-9C07-636497B5AF6C}"/>
              </a:ext>
            </a:extLst>
          </p:cNvPr>
          <p:cNvSpPr txBox="1"/>
          <p:nvPr/>
        </p:nvSpPr>
        <p:spPr>
          <a:xfrm rot="21240000">
            <a:off x="8079448" y="5544000"/>
            <a:ext cx="2115964" cy="153888"/>
          </a:xfrm>
          <a:prstGeom prst="rect">
            <a:avLst/>
          </a:prstGeom>
          <a:noFill/>
          <a:ln w="9525">
            <a:noFill/>
            <a:miter lim="800000"/>
            <a:headEnd/>
            <a:tailEnd/>
          </a:ln>
        </p:spPr>
        <p:txBody>
          <a:bodyPr vert="horz" wrap="none" lIns="0" tIns="0" rIns="0" bIns="0" numCol="1" rtlCol="0" anchor="t" anchorCtr="0" compatLnSpc="1">
            <a:prstTxWarp prst="textNoShape">
              <a:avLst/>
            </a:prstTxWarp>
            <a:spAutoFit/>
          </a:bodyPr>
          <a:lstStyle/>
          <a:p>
            <a:pPr fontAlgn="base">
              <a:buClr>
                <a:schemeClr val="tx2"/>
              </a:buClr>
            </a:pPr>
            <a:r>
              <a:rPr lang="es-MX" sz="1000" b="1" dirty="0">
                <a:latin typeface="+mj-lt"/>
              </a:rPr>
              <a:t>John Horton Conway (1937 – 2020)</a:t>
            </a:r>
          </a:p>
        </p:txBody>
      </p:sp>
    </p:spTree>
    <p:extLst>
      <p:ext uri="{BB962C8B-B14F-4D97-AF65-F5344CB8AC3E}">
        <p14:creationId xmlns:p14="http://schemas.microsoft.com/office/powerpoint/2010/main" val="58249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7B01A-BC7D-4903-8441-BB55DE50D99E}"/>
              </a:ext>
            </a:extLst>
          </p:cNvPr>
          <p:cNvSpPr>
            <a:spLocks noGrp="1"/>
          </p:cNvSpPr>
          <p:nvPr>
            <p:ph type="title"/>
          </p:nvPr>
        </p:nvSpPr>
        <p:spPr/>
        <p:txBody>
          <a:bodyPr/>
          <a:lstStyle/>
          <a:p>
            <a:r>
              <a:rPr lang="es-MX" dirty="0"/>
              <a:t>¿Cómo jugar?</a:t>
            </a:r>
          </a:p>
        </p:txBody>
      </p:sp>
      <p:sp>
        <p:nvSpPr>
          <p:cNvPr id="3" name="Text Placeholder 2">
            <a:extLst>
              <a:ext uri="{FF2B5EF4-FFF2-40B4-BE49-F238E27FC236}">
                <a16:creationId xmlns:a16="http://schemas.microsoft.com/office/drawing/2014/main" id="{A2B79B9B-A514-4BBB-A17B-39B07711C10F}"/>
              </a:ext>
            </a:extLst>
          </p:cNvPr>
          <p:cNvSpPr>
            <a:spLocks noGrp="1"/>
          </p:cNvSpPr>
          <p:nvPr>
            <p:ph type="body" sz="quarter" idx="10"/>
          </p:nvPr>
        </p:nvSpPr>
        <p:spPr>
          <a:xfrm>
            <a:off x="641350" y="1371600"/>
            <a:ext cx="7893050" cy="4678204"/>
          </a:xfrm>
        </p:spPr>
        <p:txBody>
          <a:bodyPr/>
          <a:lstStyle/>
          <a:p>
            <a:r>
              <a:rPr lang="es-MX" sz="1600" dirty="0"/>
              <a:t>El </a:t>
            </a:r>
            <a:r>
              <a:rPr lang="es-MX" sz="1600" b="1" dirty="0"/>
              <a:t>tablero de juego </a:t>
            </a:r>
            <a:r>
              <a:rPr lang="es-MX" sz="1600" dirty="0"/>
              <a:t>es una malla de cuadrados plana formada por  </a:t>
            </a:r>
            <a:r>
              <a:rPr lang="es-MX" sz="1600" b="1" dirty="0"/>
              <a:t>"células" </a:t>
            </a:r>
            <a:r>
              <a:rPr lang="es-MX" sz="1600" dirty="0"/>
              <a:t>que se extiende por el infinito en todas las direcciones. Por tanto, cada célula tiene 8 células </a:t>
            </a:r>
            <a:r>
              <a:rPr lang="es-MX" sz="1600" b="1" dirty="0"/>
              <a:t>"vecinas", </a:t>
            </a:r>
            <a:r>
              <a:rPr lang="es-MX" sz="1600" dirty="0"/>
              <a:t>que son las que están próximas a ella, incluidas las diagonales. </a:t>
            </a:r>
          </a:p>
          <a:p>
            <a:endParaRPr lang="es-MX" sz="1600" dirty="0"/>
          </a:p>
          <a:p>
            <a:r>
              <a:rPr lang="es-MX" sz="1600" dirty="0"/>
              <a:t>Las células tienen dos estados: están </a:t>
            </a:r>
            <a:r>
              <a:rPr lang="es-MX" sz="1600" b="1" dirty="0"/>
              <a:t>"vivas" </a:t>
            </a:r>
            <a:r>
              <a:rPr lang="es-MX" sz="1600" dirty="0"/>
              <a:t>o </a:t>
            </a:r>
            <a:r>
              <a:rPr lang="es-MX" sz="1600" b="1" dirty="0"/>
              <a:t>"muertas" </a:t>
            </a:r>
            <a:r>
              <a:rPr lang="es-MX" sz="1600" dirty="0"/>
              <a:t>(o "encendidas" y "apagadas"). El estado de las células evoluciona a lo largo de unidades de tiempo discretas (se podría decir que por </a:t>
            </a:r>
            <a:r>
              <a:rPr lang="es-MX" sz="1600" b="1" dirty="0"/>
              <a:t>turnos</a:t>
            </a:r>
            <a:r>
              <a:rPr lang="es-MX" sz="1600" dirty="0"/>
              <a:t>). </a:t>
            </a:r>
          </a:p>
          <a:p>
            <a:endParaRPr lang="es-MX" sz="1600" dirty="0"/>
          </a:p>
          <a:p>
            <a:r>
              <a:rPr lang="es-MX" sz="1600" dirty="0"/>
              <a:t>El estado de todas las células se tiene en cuenta para calcular el estado de las mismas al turno siguiente. Todas las células se actualizan simultáneamente en cada turno, siguiendo estas reglas:</a:t>
            </a:r>
          </a:p>
          <a:p>
            <a:endParaRPr lang="es-MX" sz="1600" dirty="0"/>
          </a:p>
          <a:p>
            <a:pPr lvl="2">
              <a:lnSpc>
                <a:spcPct val="150000"/>
              </a:lnSpc>
            </a:pPr>
            <a:r>
              <a:rPr lang="es-MX" sz="1600" dirty="0"/>
              <a:t>Una célula muerta con exactamente 3 células vecinas vivas, </a:t>
            </a:r>
            <a:r>
              <a:rPr lang="es-MX" sz="1600" b="1" dirty="0"/>
              <a:t>nace</a:t>
            </a:r>
            <a:r>
              <a:rPr lang="es-MX" sz="1600" dirty="0"/>
              <a:t> (reproducción) </a:t>
            </a:r>
          </a:p>
          <a:p>
            <a:pPr lvl="2">
              <a:lnSpc>
                <a:spcPct val="150000"/>
              </a:lnSpc>
            </a:pPr>
            <a:r>
              <a:rPr lang="es-MX" sz="1600" dirty="0"/>
              <a:t>Una célula viva con 2 o 3 células vecinas vivas sigue </a:t>
            </a:r>
            <a:r>
              <a:rPr lang="es-MX" sz="1600" b="1" dirty="0"/>
              <a:t>viva</a:t>
            </a:r>
          </a:p>
          <a:p>
            <a:pPr lvl="2">
              <a:lnSpc>
                <a:spcPct val="150000"/>
              </a:lnSpc>
            </a:pPr>
            <a:r>
              <a:rPr lang="es-MX" sz="1600" dirty="0"/>
              <a:t>Una célula viva con menos de 2 células vecinas vivas, </a:t>
            </a:r>
            <a:r>
              <a:rPr lang="es-MX" sz="1600" b="1" dirty="0"/>
              <a:t>muere</a:t>
            </a:r>
            <a:r>
              <a:rPr lang="es-MX" sz="1600" dirty="0"/>
              <a:t> (soledad)</a:t>
            </a:r>
          </a:p>
          <a:p>
            <a:pPr lvl="2">
              <a:lnSpc>
                <a:spcPct val="150000"/>
              </a:lnSpc>
            </a:pPr>
            <a:r>
              <a:rPr lang="es-MX" sz="1600" dirty="0"/>
              <a:t>Una célula viva con más de 3 células vecinas vivas, </a:t>
            </a:r>
            <a:r>
              <a:rPr lang="es-MX" sz="1600" b="1" dirty="0"/>
              <a:t>muere</a:t>
            </a:r>
            <a:r>
              <a:rPr lang="es-MX" sz="1600" dirty="0"/>
              <a:t>  o (sobrepoblación).</a:t>
            </a:r>
          </a:p>
          <a:p>
            <a:pPr marL="0" indent="0">
              <a:buNone/>
            </a:pPr>
            <a:endParaRPr lang="es-MX" sz="1600" dirty="0"/>
          </a:p>
        </p:txBody>
      </p:sp>
      <p:pic>
        <p:nvPicPr>
          <p:cNvPr id="4" name="Picture 4" descr="http://rosettacode.org/mw/images/c/c0/Game_of_life_cross.gif">
            <a:extLst>
              <a:ext uri="{FF2B5EF4-FFF2-40B4-BE49-F238E27FC236}">
                <a16:creationId xmlns:a16="http://schemas.microsoft.com/office/drawing/2014/main" id="{0090D936-6A6C-476F-85AB-B52ABF68B26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915400" y="2270702"/>
            <a:ext cx="288000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972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CDF6A-CC7A-41C5-AC23-2F920ED941A3}"/>
              </a:ext>
            </a:extLst>
          </p:cNvPr>
          <p:cNvSpPr>
            <a:spLocks noGrp="1"/>
          </p:cNvSpPr>
          <p:nvPr>
            <p:ph type="title"/>
          </p:nvPr>
        </p:nvSpPr>
        <p:spPr>
          <a:xfrm>
            <a:off x="612775" y="457200"/>
            <a:ext cx="10966449" cy="492443"/>
          </a:xfrm>
        </p:spPr>
        <p:txBody>
          <a:bodyPr/>
          <a:lstStyle/>
          <a:p>
            <a:r>
              <a:rPr lang="es-MX" dirty="0"/>
              <a:t>Implementación</a:t>
            </a:r>
          </a:p>
        </p:txBody>
      </p:sp>
      <p:sp>
        <p:nvSpPr>
          <p:cNvPr id="7" name="Text Placeholder 6">
            <a:extLst>
              <a:ext uri="{FF2B5EF4-FFF2-40B4-BE49-F238E27FC236}">
                <a16:creationId xmlns:a16="http://schemas.microsoft.com/office/drawing/2014/main" id="{38239FB8-FBD9-4C71-B051-447FDE1CA02A}"/>
              </a:ext>
            </a:extLst>
          </p:cNvPr>
          <p:cNvSpPr>
            <a:spLocks noGrp="1"/>
          </p:cNvSpPr>
          <p:nvPr>
            <p:ph type="body" sz="quarter" idx="13"/>
          </p:nvPr>
        </p:nvSpPr>
        <p:spPr>
          <a:xfrm>
            <a:off x="641349" y="992391"/>
            <a:ext cx="10966451" cy="283711"/>
          </a:xfrm>
        </p:spPr>
        <p:txBody>
          <a:bodyPr/>
          <a:lstStyle/>
          <a:p>
            <a:r>
              <a:rPr lang="es-MX" dirty="0"/>
              <a:t>https://gestrada.dev/posts/the-game-of-life/</a:t>
            </a:r>
          </a:p>
        </p:txBody>
      </p:sp>
      <p:pic>
        <p:nvPicPr>
          <p:cNvPr id="8" name="Picture 7">
            <a:extLst>
              <a:ext uri="{FF2B5EF4-FFF2-40B4-BE49-F238E27FC236}">
                <a16:creationId xmlns:a16="http://schemas.microsoft.com/office/drawing/2014/main" id="{5D1055C5-3892-4B37-BD3B-50510B6250BE}"/>
              </a:ext>
            </a:extLst>
          </p:cNvPr>
          <p:cNvPicPr>
            <a:picLocks noChangeAspect="1"/>
          </p:cNvPicPr>
          <p:nvPr/>
        </p:nvPicPr>
        <p:blipFill rotWithShape="1">
          <a:blip r:embed="rId2"/>
          <a:srcRect t="17667"/>
          <a:stretch/>
        </p:blipFill>
        <p:spPr>
          <a:xfrm>
            <a:off x="641349" y="1447800"/>
            <a:ext cx="7359651" cy="4858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1262322"/>
      </p:ext>
    </p:extLst>
  </p:cSld>
  <p:clrMapOvr>
    <a:masterClrMapping/>
  </p:clrMapOvr>
</p:sld>
</file>

<file path=ppt/theme/theme1.xml><?xml version="1.0" encoding="utf-8"?>
<a:theme xmlns:a="http://schemas.openxmlformats.org/drawingml/2006/main" name="Tech Mahindra Template 2014">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TechM Template - 2021 (002)  -  Read-Only" id="{77D8134E-9280-451F-AD1D-3F7202C4E27F}" vid="{AED80110-D9A5-4400-BF35-2604D12814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SharedWithUsers xmlns="1b35ad18-6c3d-44fc-b188-a02afc5a412e">
      <UserInfo>
        <DisplayName>Javier Lizarraga</DisplayName>
        <AccountId>272</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5B1B732D6462439120F45A333C6133" ma:contentTypeVersion="11" ma:contentTypeDescription="Create a new document." ma:contentTypeScope="" ma:versionID="0790baaa9726f19e493fef8636b50b17">
  <xsd:schema xmlns:xsd="http://www.w3.org/2001/XMLSchema" xmlns:xs="http://www.w3.org/2001/XMLSchema" xmlns:p="http://schemas.microsoft.com/office/2006/metadata/properties" xmlns:ns2="066e9933-77d1-4047-b499-3bd385b87115" xmlns:ns3="1b35ad18-6c3d-44fc-b188-a02afc5a412e" targetNamespace="http://schemas.microsoft.com/office/2006/metadata/properties" ma:root="true" ma:fieldsID="71e1775f3d933abef2a3de40f4160644" ns2:_="" ns3:_="">
    <xsd:import namespace="066e9933-77d1-4047-b499-3bd385b87115"/>
    <xsd:import namespace="1b35ad18-6c3d-44fc-b188-a02afc5a412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6e9933-77d1-4047-b499-3bd385b87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b35ad18-6c3d-44fc-b188-a02afc5a412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0B3A14-0F09-4A5A-AEC4-1E6EBA155821}">
  <ds:schemaRefs>
    <ds:schemaRef ds:uri="http://schemas.microsoft.com/office/2006/metadata/properties"/>
    <ds:schemaRef ds:uri="1b35ad18-6c3d-44fc-b188-a02afc5a412e"/>
  </ds:schemaRefs>
</ds:datastoreItem>
</file>

<file path=customXml/itemProps2.xml><?xml version="1.0" encoding="utf-8"?>
<ds:datastoreItem xmlns:ds="http://schemas.openxmlformats.org/officeDocument/2006/customXml" ds:itemID="{E0A1B877-42DF-448B-A257-86EBCF04CE7C}">
  <ds:schemaRefs>
    <ds:schemaRef ds:uri="http://schemas.microsoft.com/sharepoint/v3/contenttype/forms"/>
  </ds:schemaRefs>
</ds:datastoreItem>
</file>

<file path=customXml/itemProps3.xml><?xml version="1.0" encoding="utf-8"?>
<ds:datastoreItem xmlns:ds="http://schemas.openxmlformats.org/officeDocument/2006/customXml" ds:itemID="{3A05EFAA-D781-48D5-9730-BF9E5D1109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6e9933-77d1-4047-b499-3bd385b87115"/>
    <ds:schemaRef ds:uri="1b35ad18-6c3d-44fc-b188-a02afc5a412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697</Words>
  <Application>Microsoft Office PowerPoint</Application>
  <PresentationFormat>Widescreen</PresentationFormat>
  <Paragraphs>59</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Abadi</vt:lpstr>
      <vt:lpstr>Arial</vt:lpstr>
      <vt:lpstr>Calibri</vt:lpstr>
      <vt:lpstr>Consolas</vt:lpstr>
      <vt:lpstr>Wingdings</vt:lpstr>
      <vt:lpstr>Tech Mahindra Template 2014</vt:lpstr>
      <vt:lpstr>PowerPoint Presentation</vt:lpstr>
      <vt:lpstr>PowerPoint Presentation</vt:lpstr>
      <vt:lpstr>¿Qué es WebAssembly?</vt:lpstr>
      <vt:lpstr>Características de WebAssembly</vt:lpstr>
      <vt:lpstr>PowerPoint Presentation</vt:lpstr>
      <vt:lpstr>Ebiten</vt:lpstr>
      <vt:lpstr>Conway’s Game of Life</vt:lpstr>
      <vt:lpstr>¿Cómo jugar?</vt:lpstr>
      <vt:lpstr>Implementación</vt:lpstr>
      <vt:lpstr>DEMO TIME</vt:lpstr>
      <vt:lpstr>Conclusiones</vt:lpstr>
      <vt:lpstr>¿A poco hay preguntas?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308</cp:revision>
  <dcterms:created xsi:type="dcterms:W3CDTF">2021-06-24T09:07:39Z</dcterms:created>
  <dcterms:modified xsi:type="dcterms:W3CDTF">2022-04-28T23:25:57Z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0x010100695B1B732D6462439120F45A333C6133</vt:lpwstr>
  </property>
  <property fmtid="{D5CDD505-2E9C-101B-9397-08002B2CF9AE}" pid="3" name="Categories0">
    <vt:lpwstr>System Elements</vt:lpwstr>
  </property>
  <property fmtid="{D5CDD505-2E9C-101B-9397-08002B2CF9AE}" pid="4" name="Buisness">
    <vt:lpwstr>Corporate</vt:lpwstr>
  </property>
  <property fmtid="{D5CDD505-2E9C-101B-9397-08002B2CF9AE}" pid="5" name="DLPManualFileClassification">
    <vt:lpwstr>{1A067545-A4E2-4FA1-8094-0D7902669705}</vt:lpwstr>
  </property>
  <property fmtid="{D5CDD505-2E9C-101B-9397-08002B2CF9AE}" pid="6" name="DLPManualFileClassificationLastModifiedBy">
    <vt:lpwstr>TECHMAHINDRA\EH00502061</vt:lpwstr>
  </property>
  <property fmtid="{D5CDD505-2E9C-101B-9397-08002B2CF9AE}" pid="7" name="DLPManualFileClassificationLastModificationDate">
    <vt:lpwstr>1520406007</vt:lpwstr>
  </property>
  <property fmtid="{D5CDD505-2E9C-101B-9397-08002B2CF9AE}" pid="8" name="DLPManualFileClassificationVersion">
    <vt:lpwstr>10.0.100.37</vt:lpwstr>
  </property>
  <property fmtid="{D5CDD505-2E9C-101B-9397-08002B2CF9AE}" pid="9" name="MSIP_Label_bb66cd3d-c530-4117-97d1-7f27568cc796_Enabled">
    <vt:lpwstr>true</vt:lpwstr>
  </property>
  <property fmtid="{D5CDD505-2E9C-101B-9397-08002B2CF9AE}" pid="10" name="MSIP_Label_bb66cd3d-c530-4117-97d1-7f27568cc796_SetDate">
    <vt:lpwstr>2021-01-15T12:23:32Z</vt:lpwstr>
  </property>
  <property fmtid="{D5CDD505-2E9C-101B-9397-08002B2CF9AE}" pid="11" name="MSIP_Label_bb66cd3d-c530-4117-97d1-7f27568cc796_Method">
    <vt:lpwstr>Privileged</vt:lpwstr>
  </property>
  <property fmtid="{D5CDD505-2E9C-101B-9397-08002B2CF9AE}" pid="12" name="MSIP_Label_bb66cd3d-c530-4117-97d1-7f27568cc796_Name">
    <vt:lpwstr>Tech M Confidential – External</vt:lpwstr>
  </property>
  <property fmtid="{D5CDD505-2E9C-101B-9397-08002B2CF9AE}" pid="13" name="MSIP_Label_bb66cd3d-c530-4117-97d1-7f27568cc796_SiteId">
    <vt:lpwstr>edf442f5-b994-4c86-a131-b42b03a16c95</vt:lpwstr>
  </property>
  <property fmtid="{D5CDD505-2E9C-101B-9397-08002B2CF9AE}" pid="14" name="MSIP_Label_bb66cd3d-c530-4117-97d1-7f27568cc796_ActionId">
    <vt:lpwstr>cd55c869-44a9-4fa3-9cf7-00004b4378cb</vt:lpwstr>
  </property>
  <property fmtid="{D5CDD505-2E9C-101B-9397-08002B2CF9AE}" pid="15" name="Order">
    <vt:r8>11700</vt:r8>
  </property>
  <property fmtid="{D5CDD505-2E9C-101B-9397-08002B2CF9AE}" pid="16" name="ComplianceAssetId">
    <vt:lpwstr/>
  </property>
  <property fmtid="{D5CDD505-2E9C-101B-9397-08002B2CF9AE}" pid="17" name="_ExtendedDescription">
    <vt:lpwstr/>
  </property>
</Properties>
</file>